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2"/>
  </p:handoutMasterIdLst>
  <p:sldIdLst>
    <p:sldId id="256" r:id="rId5"/>
    <p:sldId id="257" r:id="rId6"/>
    <p:sldId id="259" r:id="rId7"/>
    <p:sldId id="260" r:id="rId8"/>
    <p:sldId id="258" r:id="rId9"/>
    <p:sldId id="262" r:id="rId10"/>
    <p:sldId id="266" r:id="rId11"/>
    <p:sldId id="263" r:id="rId12"/>
    <p:sldId id="268" r:id="rId13"/>
    <p:sldId id="267" r:id="rId14"/>
    <p:sldId id="265" r:id="rId15"/>
    <p:sldId id="270" r:id="rId16"/>
    <p:sldId id="269" r:id="rId17"/>
    <p:sldId id="264" r:id="rId18"/>
    <p:sldId id="274" r:id="rId19"/>
    <p:sldId id="272" r:id="rId20"/>
    <p:sldId id="276"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gar Voortman" userId="ea276f1b-ef3f-4153-b96a-557312eda525" providerId="ADAL" clId="{DBC7532A-D48F-48B1-A933-D99A9DA29917}"/>
    <pc:docChg chg="undo custSel addSld delSld modSld">
      <pc:chgData name="Edgar Voortman" userId="ea276f1b-ef3f-4153-b96a-557312eda525" providerId="ADAL" clId="{DBC7532A-D48F-48B1-A933-D99A9DA29917}" dt="2020-12-08T12:20:21.663" v="85" actId="2696"/>
      <pc:docMkLst>
        <pc:docMk/>
      </pc:docMkLst>
      <pc:sldChg chg="addSp delSp modSp delAnim">
        <pc:chgData name="Edgar Voortman" userId="ea276f1b-ef3f-4153-b96a-557312eda525" providerId="ADAL" clId="{DBC7532A-D48F-48B1-A933-D99A9DA29917}" dt="2020-12-08T12:18:36.621" v="75" actId="255"/>
        <pc:sldMkLst>
          <pc:docMk/>
          <pc:sldMk cId="809881124" sldId="272"/>
        </pc:sldMkLst>
        <pc:spChg chg="del">
          <ac:chgData name="Edgar Voortman" userId="ea276f1b-ef3f-4153-b96a-557312eda525" providerId="ADAL" clId="{DBC7532A-D48F-48B1-A933-D99A9DA29917}" dt="2020-12-08T12:14:26.607" v="0" actId="478"/>
          <ac:spMkLst>
            <pc:docMk/>
            <pc:sldMk cId="809881124" sldId="272"/>
            <ac:spMk id="2" creationId="{78D58C11-8C7A-4E45-89FF-286FDFF11EDD}"/>
          </ac:spMkLst>
        </pc:spChg>
        <pc:spChg chg="add mod">
          <ac:chgData name="Edgar Voortman" userId="ea276f1b-ef3f-4153-b96a-557312eda525" providerId="ADAL" clId="{DBC7532A-D48F-48B1-A933-D99A9DA29917}" dt="2020-12-08T12:18:36.621" v="75" actId="255"/>
          <ac:spMkLst>
            <pc:docMk/>
            <pc:sldMk cId="809881124" sldId="272"/>
            <ac:spMk id="3" creationId="{650392B7-9BE7-493F-8C83-36F81DFF18DF}"/>
          </ac:spMkLst>
        </pc:spChg>
        <pc:spChg chg="mod">
          <ac:chgData name="Edgar Voortman" userId="ea276f1b-ef3f-4153-b96a-557312eda525" providerId="ADAL" clId="{DBC7532A-D48F-48B1-A933-D99A9DA29917}" dt="2020-12-08T12:18:00.720" v="71" actId="113"/>
          <ac:spMkLst>
            <pc:docMk/>
            <pc:sldMk cId="809881124" sldId="272"/>
            <ac:spMk id="6" creationId="{D8BD7796-4CA7-47CA-96C8-5D67B5C04BC7}"/>
          </ac:spMkLst>
        </pc:spChg>
        <pc:picChg chg="del">
          <ac:chgData name="Edgar Voortman" userId="ea276f1b-ef3f-4153-b96a-557312eda525" providerId="ADAL" clId="{DBC7532A-D48F-48B1-A933-D99A9DA29917}" dt="2020-12-08T12:14:30.239" v="1" actId="478"/>
          <ac:picMkLst>
            <pc:docMk/>
            <pc:sldMk cId="809881124" sldId="272"/>
            <ac:picMk id="4" creationId="{123E0E66-E606-4291-851F-F16E5C4E0B2A}"/>
          </ac:picMkLst>
        </pc:picChg>
      </pc:sldChg>
      <pc:sldChg chg="addSp delSp modSp add del">
        <pc:chgData name="Edgar Voortman" userId="ea276f1b-ef3f-4153-b96a-557312eda525" providerId="ADAL" clId="{DBC7532A-D48F-48B1-A933-D99A9DA29917}" dt="2020-12-08T12:16:49.915" v="13"/>
        <pc:sldMkLst>
          <pc:docMk/>
          <pc:sldMk cId="3597338334" sldId="275"/>
        </pc:sldMkLst>
        <pc:spChg chg="mod">
          <ac:chgData name="Edgar Voortman" userId="ea276f1b-ef3f-4153-b96a-557312eda525" providerId="ADAL" clId="{DBC7532A-D48F-48B1-A933-D99A9DA29917}" dt="2020-12-08T12:16:44.615" v="8" actId="1076"/>
          <ac:spMkLst>
            <pc:docMk/>
            <pc:sldMk cId="3597338334" sldId="275"/>
            <ac:spMk id="2" creationId="{26A73BFD-3E90-43DB-BE35-E9DED4457C01}"/>
          </ac:spMkLst>
        </pc:spChg>
        <pc:spChg chg="add del mod">
          <ac:chgData name="Edgar Voortman" userId="ea276f1b-ef3f-4153-b96a-557312eda525" providerId="ADAL" clId="{DBC7532A-D48F-48B1-A933-D99A9DA29917}" dt="2020-12-08T12:16:48.317" v="12"/>
          <ac:spMkLst>
            <pc:docMk/>
            <pc:sldMk cId="3597338334" sldId="275"/>
            <ac:spMk id="3" creationId="{E80102F1-6744-4136-B09D-C79FAB310FF5}"/>
          </ac:spMkLst>
        </pc:spChg>
      </pc:sldChg>
      <pc:sldChg chg="addSp delSp modSp add del">
        <pc:chgData name="Edgar Voortman" userId="ea276f1b-ef3f-4153-b96a-557312eda525" providerId="ADAL" clId="{DBC7532A-D48F-48B1-A933-D99A9DA29917}" dt="2020-12-08T12:20:21.663" v="85" actId="2696"/>
        <pc:sldMkLst>
          <pc:docMk/>
          <pc:sldMk cId="4200981998" sldId="275"/>
        </pc:sldMkLst>
        <pc:spChg chg="del">
          <ac:chgData name="Edgar Voortman" userId="ea276f1b-ef3f-4153-b96a-557312eda525" providerId="ADAL" clId="{DBC7532A-D48F-48B1-A933-D99A9DA29917}" dt="2020-12-08T12:17:08.940" v="17" actId="478"/>
          <ac:spMkLst>
            <pc:docMk/>
            <pc:sldMk cId="4200981998" sldId="275"/>
            <ac:spMk id="2" creationId="{A191A40B-0AF1-4A3F-8172-4B38AD736FED}"/>
          </ac:spMkLst>
        </pc:spChg>
        <pc:spChg chg="add del mod">
          <ac:chgData name="Edgar Voortman" userId="ea276f1b-ef3f-4153-b96a-557312eda525" providerId="ADAL" clId="{DBC7532A-D48F-48B1-A933-D99A9DA29917}" dt="2020-12-08T12:19:47.153" v="82"/>
          <ac:spMkLst>
            <pc:docMk/>
            <pc:sldMk cId="4200981998" sldId="275"/>
            <ac:spMk id="3" creationId="{58D6DAFE-B6D6-40BD-9B20-656D2A1B6F75}"/>
          </ac:spMkLst>
        </pc:spChg>
      </pc:sldChg>
      <pc:sldChg chg="addSp delSp modSp add">
        <pc:chgData name="Edgar Voortman" userId="ea276f1b-ef3f-4153-b96a-557312eda525" providerId="ADAL" clId="{DBC7532A-D48F-48B1-A933-D99A9DA29917}" dt="2020-12-08T12:19:55.968" v="84" actId="1076"/>
        <pc:sldMkLst>
          <pc:docMk/>
          <pc:sldMk cId="1897763192" sldId="276"/>
        </pc:sldMkLst>
        <pc:spChg chg="del">
          <ac:chgData name="Edgar Voortman" userId="ea276f1b-ef3f-4153-b96a-557312eda525" providerId="ADAL" clId="{DBC7532A-D48F-48B1-A933-D99A9DA29917}" dt="2020-12-08T12:19:04.274" v="77" actId="478"/>
          <ac:spMkLst>
            <pc:docMk/>
            <pc:sldMk cId="1897763192" sldId="276"/>
            <ac:spMk id="2" creationId="{FA48D166-C393-404F-B056-FE0EC92EBBE9}"/>
          </ac:spMkLst>
        </pc:spChg>
        <pc:spChg chg="add mod">
          <ac:chgData name="Edgar Voortman" userId="ea276f1b-ef3f-4153-b96a-557312eda525" providerId="ADAL" clId="{DBC7532A-D48F-48B1-A933-D99A9DA29917}" dt="2020-12-08T12:19:42.940" v="81" actId="1076"/>
          <ac:spMkLst>
            <pc:docMk/>
            <pc:sldMk cId="1897763192" sldId="276"/>
            <ac:spMk id="3" creationId="{D44236E3-1575-461A-9DF5-8A7EDACBC68E}"/>
          </ac:spMkLst>
        </pc:spChg>
        <pc:spChg chg="add mod">
          <ac:chgData name="Edgar Voortman" userId="ea276f1b-ef3f-4153-b96a-557312eda525" providerId="ADAL" clId="{DBC7532A-D48F-48B1-A933-D99A9DA29917}" dt="2020-12-08T12:19:55.968" v="84" actId="1076"/>
          <ac:spMkLst>
            <pc:docMk/>
            <pc:sldMk cId="1897763192" sldId="276"/>
            <ac:spMk id="4" creationId="{1E4F5A09-7DEE-4543-8028-7B6ABE4B3766}"/>
          </ac:spMkLst>
        </pc:spChg>
      </pc:sldChg>
    </pc:docChg>
  </pc:docChgLst>
  <pc:docChgLst>
    <pc:chgData name="Edgar Voortman" userId="ea276f1b-ef3f-4153-b96a-557312eda525" providerId="ADAL" clId="{FD61F245-961B-4285-949B-FE1E9CF06C4C}"/>
    <pc:docChg chg="delSld">
      <pc:chgData name="Edgar Voortman" userId="ea276f1b-ef3f-4153-b96a-557312eda525" providerId="ADAL" clId="{FD61F245-961B-4285-949B-FE1E9CF06C4C}" dt="2020-11-11T09:46:43.361" v="1" actId="2696"/>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8-12-2020</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player.vimeo.com/video/303269522?color&amp;autopause=0&amp;loop=0&amp;muted=0&amp;title=0&amp;portrait=0&amp;byline=0#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player.vimeo.com/video/303269398?color&amp;autopause=0&amp;loop=0&amp;muted=0&amp;title=0&amp;portrait=0&amp;byline=0#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player.vimeo.com/video/303269272?color&amp;autopause=0&amp;loop=0&amp;muted=0&amp;title=0&amp;portrait=0&amp;byline=0#t="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s://agroarbo.nl/sectoren/" TargetMode="External"/><Relationship Id="rId2" Type="http://schemas.openxmlformats.org/officeDocument/2006/relationships/hyperlink" Target="https://player.vimeo.com/video/303269129?color&amp;autopause=0&amp;loop=0&amp;muted=0&amp;title=0&amp;portrait=0&amp;byline=0#t"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layer.vimeo.com/video/303269522?color&amp;autopause=0&amp;loop=0&amp;muted=0&amp;title=0&amp;portrait=0&amp;byline=0#t" TargetMode="External"/><Relationship Id="rId2" Type="http://schemas.openxmlformats.org/officeDocument/2006/relationships/hyperlink" Target="https://www.stigas.nl/agroarbo/sectoroverzicht/" TargetMode="External"/><Relationship Id="rId1" Type="http://schemas.openxmlformats.org/officeDocument/2006/relationships/slideLayout" Target="../slideLayouts/slideLayout5.xml"/><Relationship Id="rId5" Type="http://schemas.openxmlformats.org/officeDocument/2006/relationships/hyperlink" Target="https://player.vimeo.com/video/303269272?color&amp;autopause=0&amp;loop=0&amp;muted=0&amp;title=0&amp;portrait=0&amp;byline=0#t" TargetMode="External"/><Relationship Id="rId4" Type="http://schemas.openxmlformats.org/officeDocument/2006/relationships/hyperlink" Target="https://player.vimeo.com/video/303269398?color&amp;autopause=0&amp;loop=0&amp;muted=0&amp;title=0&amp;portrait=0&amp;byline=0#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DegY3hhAKO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xqyfdbBQK7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3C86A79-5A12-4D26-BFFB-FADD670453FA}"/>
              </a:ext>
            </a:extLst>
          </p:cNvPr>
          <p:cNvPicPr>
            <a:picLocks noChangeAspect="1"/>
          </p:cNvPicPr>
          <p:nvPr/>
        </p:nvPicPr>
        <p:blipFill>
          <a:blip r:embed="rId2"/>
          <a:stretch>
            <a:fillRect/>
          </a:stretch>
        </p:blipFill>
        <p:spPr>
          <a:xfrm>
            <a:off x="7597774" y="3825875"/>
            <a:ext cx="2308225" cy="2856714"/>
          </a:xfrm>
          <a:prstGeom prst="rect">
            <a:avLst/>
          </a:prstGeom>
        </p:spPr>
      </p:pic>
      <p:pic>
        <p:nvPicPr>
          <p:cNvPr id="3" name="Afbeelding 2">
            <a:extLst>
              <a:ext uri="{FF2B5EF4-FFF2-40B4-BE49-F238E27FC236}">
                <a16:creationId xmlns:a16="http://schemas.microsoft.com/office/drawing/2014/main" id="{10ABAD9B-4A9A-49DE-B540-AE1BC6E0FE61}"/>
              </a:ext>
            </a:extLst>
          </p:cNvPr>
          <p:cNvPicPr>
            <a:picLocks noChangeAspect="1"/>
          </p:cNvPicPr>
          <p:nvPr/>
        </p:nvPicPr>
        <p:blipFill>
          <a:blip r:embed="rId3"/>
          <a:stretch>
            <a:fillRect/>
          </a:stretch>
        </p:blipFill>
        <p:spPr>
          <a:xfrm>
            <a:off x="298449" y="435769"/>
            <a:ext cx="5915026" cy="2464594"/>
          </a:xfrm>
          <a:prstGeom prst="rect">
            <a:avLst/>
          </a:prstGeom>
        </p:spPr>
      </p:pic>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F5B212-4D93-4805-A5A7-45598B320B89}"/>
              </a:ext>
            </a:extLst>
          </p:cNvPr>
          <p:cNvSpPr>
            <a:spLocks noGrp="1"/>
          </p:cNvSpPr>
          <p:nvPr>
            <p:ph type="ctrTitle"/>
          </p:nvPr>
        </p:nvSpPr>
        <p:spPr>
          <a:xfrm>
            <a:off x="719999" y="773999"/>
            <a:ext cx="9933823" cy="842149"/>
          </a:xfrm>
        </p:spPr>
        <p:txBody>
          <a:bodyPr/>
          <a:lstStyle/>
          <a:p>
            <a:r>
              <a:rPr lang="nl-NL" dirty="0">
                <a:solidFill>
                  <a:schemeClr val="tx1"/>
                </a:solidFill>
              </a:rPr>
              <a:t>Bijzondere werkzaamheden en omstandigheden</a:t>
            </a:r>
          </a:p>
        </p:txBody>
      </p:sp>
      <p:sp>
        <p:nvSpPr>
          <p:cNvPr id="6" name="Tekstvak 5">
            <a:extLst>
              <a:ext uri="{FF2B5EF4-FFF2-40B4-BE49-F238E27FC236}">
                <a16:creationId xmlns:a16="http://schemas.microsoft.com/office/drawing/2014/main" id="{4401F165-C712-47B3-9479-D30D2F914643}"/>
              </a:ext>
            </a:extLst>
          </p:cNvPr>
          <p:cNvSpPr txBox="1"/>
          <p:nvPr/>
        </p:nvSpPr>
        <p:spPr>
          <a:xfrm>
            <a:off x="999460" y="2541181"/>
            <a:ext cx="7825563" cy="1754326"/>
          </a:xfrm>
          <a:prstGeom prst="rect">
            <a:avLst/>
          </a:prstGeom>
          <a:noFill/>
        </p:spPr>
        <p:txBody>
          <a:bodyPr wrap="square" rtlCol="0">
            <a:spAutoFit/>
          </a:bodyPr>
          <a:lstStyle/>
          <a:p>
            <a:pPr marL="285750" indent="-285750">
              <a:buFont typeface="Arial" panose="020B0604020202020204" pitchFamily="34" charset="0"/>
              <a:buChar char="•"/>
            </a:pPr>
            <a:r>
              <a:rPr lang="nl-NL" dirty="0"/>
              <a:t>Op hellingen en taluds</a:t>
            </a:r>
          </a:p>
          <a:p>
            <a:pPr marL="285750" indent="-285750">
              <a:buFont typeface="Arial" panose="020B0604020202020204" pitchFamily="34" charset="0"/>
              <a:buChar char="•"/>
            </a:pPr>
            <a:r>
              <a:rPr lang="nl-NL" dirty="0"/>
              <a:t>Gewasbescherming</a:t>
            </a:r>
          </a:p>
          <a:p>
            <a:pPr marL="285750" indent="-285750">
              <a:buFont typeface="Arial" panose="020B0604020202020204" pitchFamily="34" charset="0"/>
              <a:buChar char="•"/>
            </a:pPr>
            <a:r>
              <a:rPr lang="nl-NL" dirty="0"/>
              <a:t>Onkruidbestrijding</a:t>
            </a:r>
          </a:p>
          <a:p>
            <a:pPr marL="285750" indent="-285750">
              <a:buFont typeface="Arial" panose="020B0604020202020204" pitchFamily="34" charset="0"/>
              <a:buChar char="•"/>
            </a:pPr>
            <a:r>
              <a:rPr lang="nl-NL" dirty="0"/>
              <a:t>Ziek door dieren en insecten</a:t>
            </a:r>
          </a:p>
          <a:p>
            <a:pPr marL="285750" indent="-285750">
              <a:buFont typeface="Arial" panose="020B0604020202020204" pitchFamily="34" charset="0"/>
              <a:buChar char="•"/>
            </a:pPr>
            <a:r>
              <a:rPr lang="nl-NL" dirty="0"/>
              <a:t>Hijsen</a:t>
            </a:r>
          </a:p>
          <a:p>
            <a:pPr marL="285750" indent="-285750">
              <a:buFont typeface="Arial" panose="020B0604020202020204" pitchFamily="34" charset="0"/>
              <a:buChar char="•"/>
            </a:pPr>
            <a:r>
              <a:rPr lang="nl-NL" dirty="0"/>
              <a:t>Gladde ondergronden</a:t>
            </a:r>
          </a:p>
        </p:txBody>
      </p:sp>
      <p:pic>
        <p:nvPicPr>
          <p:cNvPr id="7" name="Afbeelding 6">
            <a:extLst>
              <a:ext uri="{FF2B5EF4-FFF2-40B4-BE49-F238E27FC236}">
                <a16:creationId xmlns:a16="http://schemas.microsoft.com/office/drawing/2014/main" id="{93ECE347-1E40-41CF-A837-789B0678F548}"/>
              </a:ext>
            </a:extLst>
          </p:cNvPr>
          <p:cNvPicPr>
            <a:picLocks noChangeAspect="1"/>
          </p:cNvPicPr>
          <p:nvPr/>
        </p:nvPicPr>
        <p:blipFill>
          <a:blip r:embed="rId2"/>
          <a:stretch>
            <a:fillRect/>
          </a:stretch>
        </p:blipFill>
        <p:spPr>
          <a:xfrm>
            <a:off x="4912241" y="3912782"/>
            <a:ext cx="3625913" cy="2412880"/>
          </a:xfrm>
          <a:prstGeom prst="rect">
            <a:avLst/>
          </a:prstGeom>
        </p:spPr>
      </p:pic>
      <p:pic>
        <p:nvPicPr>
          <p:cNvPr id="8" name="Afbeelding 7">
            <a:extLst>
              <a:ext uri="{FF2B5EF4-FFF2-40B4-BE49-F238E27FC236}">
                <a16:creationId xmlns:a16="http://schemas.microsoft.com/office/drawing/2014/main" id="{2292DF81-DF01-4183-93D9-5C61369C78A6}"/>
              </a:ext>
            </a:extLst>
          </p:cNvPr>
          <p:cNvPicPr>
            <a:picLocks noChangeAspect="1"/>
          </p:cNvPicPr>
          <p:nvPr/>
        </p:nvPicPr>
        <p:blipFill>
          <a:blip r:embed="rId3"/>
          <a:stretch>
            <a:fillRect/>
          </a:stretch>
        </p:blipFill>
        <p:spPr>
          <a:xfrm>
            <a:off x="6523628" y="1504950"/>
            <a:ext cx="2381250" cy="1924050"/>
          </a:xfrm>
          <a:prstGeom prst="rect">
            <a:avLst/>
          </a:prstGeom>
        </p:spPr>
      </p:pic>
    </p:spTree>
    <p:extLst>
      <p:ext uri="{BB962C8B-B14F-4D97-AF65-F5344CB8AC3E}">
        <p14:creationId xmlns:p14="http://schemas.microsoft.com/office/powerpoint/2010/main" val="324824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F5B212-4D93-4805-A5A7-45598B320B89}"/>
              </a:ext>
            </a:extLst>
          </p:cNvPr>
          <p:cNvSpPr>
            <a:spLocks noGrp="1"/>
          </p:cNvSpPr>
          <p:nvPr>
            <p:ph type="ctrTitle"/>
          </p:nvPr>
        </p:nvSpPr>
        <p:spPr>
          <a:xfrm>
            <a:off x="720000" y="774000"/>
            <a:ext cx="9160600" cy="720000"/>
          </a:xfrm>
        </p:spPr>
        <p:txBody>
          <a:bodyPr/>
          <a:lstStyle/>
          <a:p>
            <a:r>
              <a:rPr lang="nl-NL" dirty="0">
                <a:solidFill>
                  <a:schemeClr val="tx1"/>
                </a:solidFill>
              </a:rPr>
              <a:t>Taakroulatie</a:t>
            </a:r>
          </a:p>
        </p:txBody>
      </p:sp>
      <p:sp>
        <p:nvSpPr>
          <p:cNvPr id="6" name="Tekstvak 5">
            <a:extLst>
              <a:ext uri="{FF2B5EF4-FFF2-40B4-BE49-F238E27FC236}">
                <a16:creationId xmlns:a16="http://schemas.microsoft.com/office/drawing/2014/main" id="{817B32A2-2637-4B39-B042-83F940562654}"/>
              </a:ext>
            </a:extLst>
          </p:cNvPr>
          <p:cNvSpPr txBox="1"/>
          <p:nvPr/>
        </p:nvSpPr>
        <p:spPr>
          <a:xfrm>
            <a:off x="720000" y="1864750"/>
            <a:ext cx="1749197" cy="646331"/>
          </a:xfrm>
          <a:prstGeom prst="rect">
            <a:avLst/>
          </a:prstGeom>
          <a:noFill/>
        </p:spPr>
        <p:txBody>
          <a:bodyPr wrap="none" rtlCol="0">
            <a:spAutoFit/>
          </a:bodyPr>
          <a:lstStyle/>
          <a:p>
            <a:r>
              <a:rPr lang="nl-NL" dirty="0">
                <a:hlinkClick r:id="rId2"/>
              </a:rPr>
              <a:t>Link naar video</a:t>
            </a:r>
            <a:endParaRPr lang="nl-NL" dirty="0"/>
          </a:p>
          <a:p>
            <a:endParaRPr lang="nl-NL" dirty="0"/>
          </a:p>
        </p:txBody>
      </p:sp>
      <p:pic>
        <p:nvPicPr>
          <p:cNvPr id="7" name="Afbeelding 6">
            <a:extLst>
              <a:ext uri="{FF2B5EF4-FFF2-40B4-BE49-F238E27FC236}">
                <a16:creationId xmlns:a16="http://schemas.microsoft.com/office/drawing/2014/main" id="{8DB837B8-2136-4C81-988A-8A4A122CC9AE}"/>
              </a:ext>
            </a:extLst>
          </p:cNvPr>
          <p:cNvPicPr>
            <a:picLocks noChangeAspect="1"/>
          </p:cNvPicPr>
          <p:nvPr/>
        </p:nvPicPr>
        <p:blipFill>
          <a:blip r:embed="rId3"/>
          <a:stretch>
            <a:fillRect/>
          </a:stretch>
        </p:blipFill>
        <p:spPr>
          <a:xfrm>
            <a:off x="1407270" y="2881831"/>
            <a:ext cx="7874622" cy="2062828"/>
          </a:xfrm>
          <a:prstGeom prst="rect">
            <a:avLst/>
          </a:prstGeom>
        </p:spPr>
      </p:pic>
    </p:spTree>
    <p:extLst>
      <p:ext uri="{BB962C8B-B14F-4D97-AF65-F5344CB8AC3E}">
        <p14:creationId xmlns:p14="http://schemas.microsoft.com/office/powerpoint/2010/main" val="3162106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F5B212-4D93-4805-A5A7-45598B320B89}"/>
              </a:ext>
            </a:extLst>
          </p:cNvPr>
          <p:cNvSpPr>
            <a:spLocks noGrp="1"/>
          </p:cNvSpPr>
          <p:nvPr>
            <p:ph type="ctrTitle"/>
          </p:nvPr>
        </p:nvSpPr>
        <p:spPr>
          <a:xfrm>
            <a:off x="720000" y="774000"/>
            <a:ext cx="9160600" cy="720000"/>
          </a:xfrm>
        </p:spPr>
        <p:txBody>
          <a:bodyPr/>
          <a:lstStyle/>
          <a:p>
            <a:r>
              <a:rPr lang="nl-NL" dirty="0">
                <a:solidFill>
                  <a:schemeClr val="tx1"/>
                </a:solidFill>
              </a:rPr>
              <a:t>Micropauzes en samen lachen</a:t>
            </a:r>
          </a:p>
        </p:txBody>
      </p:sp>
      <p:sp>
        <p:nvSpPr>
          <p:cNvPr id="6" name="Tekstvak 5">
            <a:extLst>
              <a:ext uri="{FF2B5EF4-FFF2-40B4-BE49-F238E27FC236}">
                <a16:creationId xmlns:a16="http://schemas.microsoft.com/office/drawing/2014/main" id="{0A21160F-054B-49A9-8DBA-1BD7DEEB9B2C}"/>
              </a:ext>
            </a:extLst>
          </p:cNvPr>
          <p:cNvSpPr txBox="1"/>
          <p:nvPr/>
        </p:nvSpPr>
        <p:spPr>
          <a:xfrm>
            <a:off x="999460" y="1903228"/>
            <a:ext cx="8123275" cy="646331"/>
          </a:xfrm>
          <a:prstGeom prst="rect">
            <a:avLst/>
          </a:prstGeom>
          <a:noFill/>
        </p:spPr>
        <p:txBody>
          <a:bodyPr wrap="square" rtlCol="0">
            <a:spAutoFit/>
          </a:bodyPr>
          <a:lstStyle/>
          <a:p>
            <a:r>
              <a:rPr lang="nl-NL" dirty="0">
                <a:hlinkClick r:id="rId2"/>
              </a:rPr>
              <a:t>Video</a:t>
            </a:r>
            <a:endParaRPr lang="nl-NL" dirty="0"/>
          </a:p>
          <a:p>
            <a:endParaRPr lang="nl-NL" dirty="0"/>
          </a:p>
        </p:txBody>
      </p:sp>
      <p:pic>
        <p:nvPicPr>
          <p:cNvPr id="7" name="Afbeelding 6">
            <a:extLst>
              <a:ext uri="{FF2B5EF4-FFF2-40B4-BE49-F238E27FC236}">
                <a16:creationId xmlns:a16="http://schemas.microsoft.com/office/drawing/2014/main" id="{05A6117D-372F-4BB8-8800-7BD194E805CA}"/>
              </a:ext>
            </a:extLst>
          </p:cNvPr>
          <p:cNvPicPr>
            <a:picLocks noChangeAspect="1"/>
          </p:cNvPicPr>
          <p:nvPr/>
        </p:nvPicPr>
        <p:blipFill>
          <a:blip r:embed="rId3"/>
          <a:stretch>
            <a:fillRect/>
          </a:stretch>
        </p:blipFill>
        <p:spPr>
          <a:xfrm>
            <a:off x="2287387" y="2958787"/>
            <a:ext cx="5263833" cy="3371850"/>
          </a:xfrm>
          <a:prstGeom prst="rect">
            <a:avLst/>
          </a:prstGeom>
          <a:ln>
            <a:noFill/>
          </a:ln>
          <a:effectLst>
            <a:softEdge rad="112500"/>
          </a:effectLst>
        </p:spPr>
      </p:pic>
    </p:spTree>
    <p:extLst>
      <p:ext uri="{BB962C8B-B14F-4D97-AF65-F5344CB8AC3E}">
        <p14:creationId xmlns:p14="http://schemas.microsoft.com/office/powerpoint/2010/main" val="1372867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F5B212-4D93-4805-A5A7-45598B320B89}"/>
              </a:ext>
            </a:extLst>
          </p:cNvPr>
          <p:cNvSpPr>
            <a:spLocks noGrp="1"/>
          </p:cNvSpPr>
          <p:nvPr>
            <p:ph type="ctrTitle"/>
          </p:nvPr>
        </p:nvSpPr>
        <p:spPr>
          <a:xfrm>
            <a:off x="720000" y="774000"/>
            <a:ext cx="9160600" cy="720000"/>
          </a:xfrm>
        </p:spPr>
        <p:txBody>
          <a:bodyPr/>
          <a:lstStyle/>
          <a:p>
            <a:r>
              <a:rPr lang="nl-NL" dirty="0">
                <a:solidFill>
                  <a:schemeClr val="tx1"/>
                </a:solidFill>
              </a:rPr>
              <a:t>Preventief werkplekonderzoek</a:t>
            </a:r>
          </a:p>
        </p:txBody>
      </p:sp>
      <p:sp>
        <p:nvSpPr>
          <p:cNvPr id="6" name="Tekstvak 5">
            <a:extLst>
              <a:ext uri="{FF2B5EF4-FFF2-40B4-BE49-F238E27FC236}">
                <a16:creationId xmlns:a16="http://schemas.microsoft.com/office/drawing/2014/main" id="{5FB3151F-7C79-4BD1-BAE6-C6CB655DC21B}"/>
              </a:ext>
            </a:extLst>
          </p:cNvPr>
          <p:cNvSpPr txBox="1"/>
          <p:nvPr/>
        </p:nvSpPr>
        <p:spPr>
          <a:xfrm>
            <a:off x="808074" y="1903228"/>
            <a:ext cx="7315200" cy="646331"/>
          </a:xfrm>
          <a:prstGeom prst="rect">
            <a:avLst/>
          </a:prstGeom>
          <a:noFill/>
        </p:spPr>
        <p:txBody>
          <a:bodyPr wrap="square" rtlCol="0">
            <a:spAutoFit/>
          </a:bodyPr>
          <a:lstStyle/>
          <a:p>
            <a:r>
              <a:rPr lang="nl-NL" dirty="0">
                <a:hlinkClick r:id="rId2"/>
              </a:rPr>
              <a:t>Preventief werkplekonderzoek</a:t>
            </a:r>
            <a:endParaRPr lang="nl-NL" dirty="0"/>
          </a:p>
          <a:p>
            <a:endParaRPr lang="nl-NL" dirty="0"/>
          </a:p>
        </p:txBody>
      </p:sp>
      <p:pic>
        <p:nvPicPr>
          <p:cNvPr id="7" name="Afbeelding 6">
            <a:extLst>
              <a:ext uri="{FF2B5EF4-FFF2-40B4-BE49-F238E27FC236}">
                <a16:creationId xmlns:a16="http://schemas.microsoft.com/office/drawing/2014/main" id="{24FC09F3-2DD0-4A06-ABD9-028ADDDB2CD2}"/>
              </a:ext>
            </a:extLst>
          </p:cNvPr>
          <p:cNvPicPr>
            <a:picLocks noChangeAspect="1"/>
          </p:cNvPicPr>
          <p:nvPr/>
        </p:nvPicPr>
        <p:blipFill>
          <a:blip r:embed="rId3"/>
          <a:stretch>
            <a:fillRect/>
          </a:stretch>
        </p:blipFill>
        <p:spPr>
          <a:xfrm>
            <a:off x="1026595" y="2486246"/>
            <a:ext cx="3375284" cy="3375284"/>
          </a:xfrm>
          <a:prstGeom prst="rect">
            <a:avLst/>
          </a:prstGeom>
        </p:spPr>
      </p:pic>
      <p:pic>
        <p:nvPicPr>
          <p:cNvPr id="8" name="Afbeelding 7">
            <a:extLst>
              <a:ext uri="{FF2B5EF4-FFF2-40B4-BE49-F238E27FC236}">
                <a16:creationId xmlns:a16="http://schemas.microsoft.com/office/drawing/2014/main" id="{07D6C82E-DC32-44FE-82BB-8C2D56ED1F3D}"/>
              </a:ext>
            </a:extLst>
          </p:cNvPr>
          <p:cNvPicPr>
            <a:picLocks noChangeAspect="1"/>
          </p:cNvPicPr>
          <p:nvPr/>
        </p:nvPicPr>
        <p:blipFill>
          <a:blip r:embed="rId4"/>
          <a:stretch>
            <a:fillRect/>
          </a:stretch>
        </p:blipFill>
        <p:spPr>
          <a:xfrm>
            <a:off x="5423160" y="3827429"/>
            <a:ext cx="4733925" cy="962025"/>
          </a:xfrm>
          <a:prstGeom prst="rect">
            <a:avLst/>
          </a:prstGeom>
        </p:spPr>
      </p:pic>
    </p:spTree>
    <p:extLst>
      <p:ext uri="{BB962C8B-B14F-4D97-AF65-F5344CB8AC3E}">
        <p14:creationId xmlns:p14="http://schemas.microsoft.com/office/powerpoint/2010/main" val="2189742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F5B212-4D93-4805-A5A7-45598B320B89}"/>
              </a:ext>
            </a:extLst>
          </p:cNvPr>
          <p:cNvSpPr>
            <a:spLocks noGrp="1"/>
          </p:cNvSpPr>
          <p:nvPr>
            <p:ph type="ctrTitle"/>
          </p:nvPr>
        </p:nvSpPr>
        <p:spPr>
          <a:xfrm>
            <a:off x="720000" y="774000"/>
            <a:ext cx="9160600" cy="720000"/>
          </a:xfrm>
        </p:spPr>
        <p:txBody>
          <a:bodyPr/>
          <a:lstStyle/>
          <a:p>
            <a:r>
              <a:rPr lang="nl-NL" dirty="0">
                <a:solidFill>
                  <a:schemeClr val="tx1"/>
                </a:solidFill>
              </a:rPr>
              <a:t>Arbocatalogus</a:t>
            </a:r>
          </a:p>
        </p:txBody>
      </p:sp>
      <p:sp>
        <p:nvSpPr>
          <p:cNvPr id="4" name="Tekstvak 3">
            <a:extLst>
              <a:ext uri="{FF2B5EF4-FFF2-40B4-BE49-F238E27FC236}">
                <a16:creationId xmlns:a16="http://schemas.microsoft.com/office/drawing/2014/main" id="{D4CCA434-E975-49CD-A610-EFC43463334E}"/>
              </a:ext>
            </a:extLst>
          </p:cNvPr>
          <p:cNvSpPr txBox="1"/>
          <p:nvPr/>
        </p:nvSpPr>
        <p:spPr>
          <a:xfrm>
            <a:off x="720000" y="1903228"/>
            <a:ext cx="6340019" cy="2308324"/>
          </a:xfrm>
          <a:prstGeom prst="rect">
            <a:avLst/>
          </a:prstGeom>
          <a:noFill/>
        </p:spPr>
        <p:txBody>
          <a:bodyPr wrap="square" rtlCol="0">
            <a:spAutoFit/>
          </a:bodyPr>
          <a:lstStyle/>
          <a:p>
            <a:r>
              <a:rPr lang="nl-NL" dirty="0">
                <a:hlinkClick r:id="rId2"/>
              </a:rPr>
              <a:t>Link naar arbeidscatalogus</a:t>
            </a:r>
            <a:r>
              <a:rPr lang="nl-NL" dirty="0"/>
              <a:t> film</a:t>
            </a:r>
          </a:p>
          <a:p>
            <a:endParaRPr lang="nl-NL" dirty="0"/>
          </a:p>
          <a:p>
            <a:endParaRPr lang="nl-NL" dirty="0"/>
          </a:p>
          <a:p>
            <a:endParaRPr lang="nl-NL" dirty="0"/>
          </a:p>
          <a:p>
            <a:endParaRPr lang="nl-NL" dirty="0"/>
          </a:p>
          <a:p>
            <a:r>
              <a:rPr lang="nl-NL" dirty="0">
                <a:hlinkClick r:id="rId3"/>
              </a:rPr>
              <a:t>https://agroarbo.nl/sectoren/</a:t>
            </a:r>
            <a:endParaRPr lang="nl-NL" dirty="0"/>
          </a:p>
          <a:p>
            <a:endParaRPr lang="nl-NL" dirty="0"/>
          </a:p>
          <a:p>
            <a:endParaRPr lang="nl-NL" dirty="0"/>
          </a:p>
        </p:txBody>
      </p:sp>
      <p:pic>
        <p:nvPicPr>
          <p:cNvPr id="5" name="Afbeelding 4">
            <a:extLst>
              <a:ext uri="{FF2B5EF4-FFF2-40B4-BE49-F238E27FC236}">
                <a16:creationId xmlns:a16="http://schemas.microsoft.com/office/drawing/2014/main" id="{AADF1C17-DC5A-47EB-8153-6AA7DD94D7B1}"/>
              </a:ext>
            </a:extLst>
          </p:cNvPr>
          <p:cNvPicPr>
            <a:picLocks noChangeAspect="1"/>
          </p:cNvPicPr>
          <p:nvPr/>
        </p:nvPicPr>
        <p:blipFill>
          <a:blip r:embed="rId4"/>
          <a:stretch>
            <a:fillRect/>
          </a:stretch>
        </p:blipFill>
        <p:spPr>
          <a:xfrm>
            <a:off x="5300300" y="2509063"/>
            <a:ext cx="4466713" cy="2934808"/>
          </a:xfrm>
          <a:prstGeom prst="rect">
            <a:avLst/>
          </a:prstGeom>
        </p:spPr>
      </p:pic>
    </p:spTree>
    <p:extLst>
      <p:ext uri="{BB962C8B-B14F-4D97-AF65-F5344CB8AC3E}">
        <p14:creationId xmlns:p14="http://schemas.microsoft.com/office/powerpoint/2010/main" val="3140565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a:extLst>
              <a:ext uri="{FF2B5EF4-FFF2-40B4-BE49-F238E27FC236}">
                <a16:creationId xmlns:a16="http://schemas.microsoft.com/office/drawing/2014/main" id="{415124BA-444A-4522-84C1-279E5CCB1F42}"/>
              </a:ext>
            </a:extLst>
          </p:cNvPr>
          <p:cNvPicPr>
            <a:picLocks noGrp="1" noChangeAspect="1"/>
          </p:cNvPicPr>
          <p:nvPr>
            <p:ph type="pic" sz="quarter" idx="11"/>
          </p:nvPr>
        </p:nvPicPr>
        <p:blipFill>
          <a:blip r:embed="rId2"/>
          <a:srcRect l="10108" r="10108"/>
          <a:stretch>
            <a:fillRect/>
          </a:stretch>
        </p:blipFill>
        <p:spPr>
          <a:xfrm>
            <a:off x="2332384" y="1645627"/>
            <a:ext cx="7387616" cy="5212373"/>
          </a:xfrm>
          <a:prstGeom prst="rect">
            <a:avLst/>
          </a:prstGeom>
        </p:spPr>
      </p:pic>
      <p:sp>
        <p:nvSpPr>
          <p:cNvPr id="4" name="Titel 2">
            <a:extLst>
              <a:ext uri="{FF2B5EF4-FFF2-40B4-BE49-F238E27FC236}">
                <a16:creationId xmlns:a16="http://schemas.microsoft.com/office/drawing/2014/main" id="{94F2FD4B-6067-4AF7-8525-7D46E155B7DD}"/>
              </a:ext>
            </a:extLst>
          </p:cNvPr>
          <p:cNvSpPr txBox="1">
            <a:spLocks/>
          </p:cNvSpPr>
          <p:nvPr/>
        </p:nvSpPr>
        <p:spPr>
          <a:xfrm>
            <a:off x="720000" y="774000"/>
            <a:ext cx="9160600" cy="720000"/>
          </a:xfrm>
          <a:prstGeom prst="rect">
            <a:avLst/>
          </a:prstGeom>
        </p:spPr>
        <p:txBody>
          <a:bodyPr/>
          <a:lst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a:lstStyle>
          <a:p>
            <a:r>
              <a:rPr lang="nl-NL" dirty="0" err="1">
                <a:solidFill>
                  <a:schemeClr val="tx1"/>
                </a:solidFill>
              </a:rPr>
              <a:t>Gezondheidsbus</a:t>
            </a:r>
            <a:r>
              <a:rPr lang="nl-NL" dirty="0">
                <a:solidFill>
                  <a:schemeClr val="tx1"/>
                </a:solidFill>
              </a:rPr>
              <a:t> &amp; PMO</a:t>
            </a:r>
          </a:p>
        </p:txBody>
      </p:sp>
    </p:spTree>
    <p:extLst>
      <p:ext uri="{BB962C8B-B14F-4D97-AF65-F5344CB8AC3E}">
        <p14:creationId xmlns:p14="http://schemas.microsoft.com/office/powerpoint/2010/main" val="2965022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8BD7796-4CA7-47CA-96C8-5D67B5C04BC7}"/>
              </a:ext>
            </a:extLst>
          </p:cNvPr>
          <p:cNvSpPr>
            <a:spLocks noGrp="1"/>
          </p:cNvSpPr>
          <p:nvPr>
            <p:ph type="ctrTitle"/>
          </p:nvPr>
        </p:nvSpPr>
        <p:spPr>
          <a:xfrm>
            <a:off x="900753" y="805898"/>
            <a:ext cx="8280000" cy="720000"/>
          </a:xfrm>
        </p:spPr>
        <p:txBody>
          <a:bodyPr/>
          <a:lstStyle/>
          <a:p>
            <a:r>
              <a:rPr lang="nl-NL" dirty="0">
                <a:solidFill>
                  <a:schemeClr val="tx1"/>
                </a:solidFill>
              </a:rPr>
              <a:t>Opdracht: </a:t>
            </a:r>
            <a:br>
              <a:rPr lang="nl-NL" dirty="0">
                <a:solidFill>
                  <a:schemeClr val="tx1"/>
                </a:solidFill>
              </a:rPr>
            </a:br>
            <a:r>
              <a:rPr lang="nl-NL" b="0" dirty="0">
                <a:solidFill>
                  <a:schemeClr val="tx1"/>
                </a:solidFill>
              </a:rPr>
              <a:t>Risico inventarisatie en evaluatie</a:t>
            </a:r>
          </a:p>
        </p:txBody>
      </p:sp>
      <p:sp>
        <p:nvSpPr>
          <p:cNvPr id="3" name="Rechthoek 2">
            <a:extLst>
              <a:ext uri="{FF2B5EF4-FFF2-40B4-BE49-F238E27FC236}">
                <a16:creationId xmlns:a16="http://schemas.microsoft.com/office/drawing/2014/main" id="{650392B7-9BE7-493F-8C83-36F81DFF18DF}"/>
              </a:ext>
            </a:extLst>
          </p:cNvPr>
          <p:cNvSpPr/>
          <p:nvPr/>
        </p:nvSpPr>
        <p:spPr>
          <a:xfrm>
            <a:off x="900753" y="2239848"/>
            <a:ext cx="9528708" cy="3608295"/>
          </a:xfrm>
          <a:prstGeom prst="rect">
            <a:avLst/>
          </a:prstGeom>
        </p:spPr>
        <p:txBody>
          <a:bodyPr wrap="square">
            <a:spAutoFit/>
          </a:bodyPr>
          <a:lstStyle/>
          <a:p>
            <a:pPr>
              <a:lnSpc>
                <a:spcPct val="107000"/>
              </a:lnSpc>
              <a:spcAft>
                <a:spcPts val="800"/>
              </a:spcAft>
            </a:pPr>
            <a:r>
              <a:rPr lang="nl-NL" sz="1600" dirty="0">
                <a:latin typeface="Calibri" panose="020F0502020204030204" pitchFamily="34" charset="0"/>
                <a:ea typeface="Calibri" panose="020F0502020204030204" pitchFamily="34" charset="0"/>
                <a:cs typeface="Times New Roman" panose="02020603050405020304" pitchFamily="18" charset="0"/>
              </a:rPr>
              <a:t>Maak een verslag waarin je beschrijft hoe je bedrijf zorgt dat er veilige en gezonde werkomstandigheden zijn. Hiervoor doorloop de een aantal stappen:</a:t>
            </a:r>
          </a:p>
          <a:p>
            <a:pPr marL="342900" lvl="0" indent="-342900">
              <a:lnSpc>
                <a:spcPct val="107000"/>
              </a:lnSpc>
              <a:spcAft>
                <a:spcPts val="0"/>
              </a:spcAft>
              <a:buFont typeface="+mj-lt"/>
              <a:buAutoNum type="arabicPeriod"/>
            </a:pPr>
            <a:r>
              <a:rPr lang="nl-NL" sz="1600" dirty="0">
                <a:latin typeface="Calibri" panose="020F0502020204030204" pitchFamily="34" charset="0"/>
                <a:ea typeface="Calibri" panose="020F0502020204030204" pitchFamily="34" charset="0"/>
                <a:cs typeface="Times New Roman" panose="02020603050405020304" pitchFamily="18" charset="0"/>
              </a:rPr>
              <a:t>Je inventariseert de risico’s binnen het bedrijf. </a:t>
            </a:r>
          </a:p>
          <a:p>
            <a:pPr marL="342900" lvl="0" indent="-342900">
              <a:lnSpc>
                <a:spcPct val="107000"/>
              </a:lnSpc>
              <a:spcAft>
                <a:spcPts val="0"/>
              </a:spcAft>
              <a:buFont typeface="+mj-lt"/>
              <a:buAutoNum type="arabicPeriod"/>
            </a:pPr>
            <a:r>
              <a:rPr lang="nl-NL" sz="1600" dirty="0">
                <a:latin typeface="Calibri" panose="020F0502020204030204" pitchFamily="34" charset="0"/>
                <a:ea typeface="Calibri" panose="020F0502020204030204" pitchFamily="34" charset="0"/>
                <a:cs typeface="Times New Roman" panose="02020603050405020304" pitchFamily="18" charset="0"/>
              </a:rPr>
              <a:t>Je sorteert de risico’s van de inventarisatie. De belangrijkste bovenaan, de minder belangrijke onderaan. Je geeft dus aan welke risico’s het meest bedreigend zijn? Bedenkt daar welke  situaties er zijn die wettelijk niet zijn toegestaan. Welke risico’s veroorzaken schade aan b.v. mensen. Welke financiële consequenties kunnen dat hebben? Beschrijf per risico hoe dit van toepassing is bij jouw werk-/stagebedrijf.</a:t>
            </a:r>
          </a:p>
          <a:p>
            <a:pPr marL="342900" lvl="0" indent="-342900">
              <a:lnSpc>
                <a:spcPct val="107000"/>
              </a:lnSpc>
              <a:spcAft>
                <a:spcPts val="0"/>
              </a:spcAft>
              <a:buFont typeface="+mj-lt"/>
              <a:buAutoNum type="arabicPeriod"/>
            </a:pPr>
            <a:r>
              <a:rPr lang="nl-NL" sz="1600" dirty="0">
                <a:latin typeface="Calibri" panose="020F0502020204030204" pitchFamily="34" charset="0"/>
                <a:ea typeface="Calibri" panose="020F0502020204030204" pitchFamily="34" charset="0"/>
                <a:cs typeface="Times New Roman" panose="02020603050405020304" pitchFamily="18" charset="0"/>
              </a:rPr>
              <a:t>Opstellen van het plan van aanpak. </a:t>
            </a:r>
          </a:p>
          <a:p>
            <a:pPr marL="742950" lvl="1" indent="-285750">
              <a:lnSpc>
                <a:spcPct val="107000"/>
              </a:lnSpc>
              <a:spcAft>
                <a:spcPts val="0"/>
              </a:spcAft>
              <a:buFont typeface="Courier New" panose="02070309020205020404" pitchFamily="49" charset="0"/>
              <a:buChar char="o"/>
            </a:pPr>
            <a:r>
              <a:rPr lang="nl-NL" sz="1600" dirty="0">
                <a:latin typeface="Calibri" panose="020F0502020204030204" pitchFamily="34" charset="0"/>
                <a:ea typeface="Calibri" panose="020F0502020204030204" pitchFamily="34" charset="0"/>
                <a:cs typeface="Times New Roman" panose="02020603050405020304" pitchFamily="18" charset="0"/>
              </a:rPr>
              <a:t>Bepaal de 10 belangrijkste risico’s en stel daar een plan van aanpak voor op. Hoe ga je de risico’s aanpakken, wie heb je daarvoor nodig, wat heb je nodig (kennis, geld, tijd etc.). Misschien dat je een aantal risico’s op identieke wijze kunt oplossen;</a:t>
            </a:r>
          </a:p>
          <a:p>
            <a:pPr marL="742950" lvl="1" indent="-285750">
              <a:lnSpc>
                <a:spcPct val="107000"/>
              </a:lnSpc>
              <a:spcAft>
                <a:spcPts val="800"/>
              </a:spcAft>
              <a:buFont typeface="Courier New" panose="02070309020205020404" pitchFamily="49" charset="0"/>
              <a:buChar char="o"/>
            </a:pPr>
            <a:r>
              <a:rPr lang="nl-NL" sz="1600" dirty="0">
                <a:latin typeface="Calibri" panose="020F0502020204030204" pitchFamily="34" charset="0"/>
                <a:ea typeface="Calibri" panose="020F0502020204030204" pitchFamily="34" charset="0"/>
                <a:cs typeface="Times New Roman" panose="02020603050405020304" pitchFamily="18" charset="0"/>
              </a:rPr>
              <a:t>Bepaal 3 </a:t>
            </a:r>
            <a:r>
              <a:rPr lang="nl-NL" sz="1600" dirty="0" err="1">
                <a:latin typeface="Calibri" panose="020F0502020204030204" pitchFamily="34" charset="0"/>
                <a:ea typeface="Calibri" panose="020F0502020204030204" pitchFamily="34" charset="0"/>
                <a:cs typeface="Times New Roman" panose="02020603050405020304" pitchFamily="18" charset="0"/>
              </a:rPr>
              <a:t>quick</a:t>
            </a:r>
            <a:r>
              <a:rPr lang="nl-NL" sz="1600" dirty="0">
                <a:latin typeface="Calibri" panose="020F0502020204030204" pitchFamily="34" charset="0"/>
                <a:ea typeface="Calibri" panose="020F0502020204030204" pitchFamily="34" charset="0"/>
                <a:cs typeface="Times New Roman" panose="02020603050405020304" pitchFamily="18" charset="0"/>
              </a:rPr>
              <a:t> </a:t>
            </a:r>
            <a:r>
              <a:rPr lang="nl-NL" sz="1600" dirty="0" err="1">
                <a:latin typeface="Calibri" panose="020F0502020204030204" pitchFamily="34" charset="0"/>
                <a:ea typeface="Calibri" panose="020F0502020204030204" pitchFamily="34" charset="0"/>
                <a:cs typeface="Times New Roman" panose="02020603050405020304" pitchFamily="18" charset="0"/>
              </a:rPr>
              <a:t>wins</a:t>
            </a:r>
            <a:r>
              <a:rPr lang="nl-NL" sz="1600" dirty="0">
                <a:latin typeface="Calibri" panose="020F0502020204030204" pitchFamily="34" charset="0"/>
                <a:ea typeface="Calibri" panose="020F0502020204030204" pitchFamily="34" charset="0"/>
                <a:cs typeface="Times New Roman" panose="02020603050405020304" pitchFamily="18" charset="0"/>
              </a:rPr>
              <a:t>. Makkelijk uit te voeren aanpassingen die beperkte tijd kosten dan wel beperkt zijn in benodigd budget</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9881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D44236E3-1575-461A-9DF5-8A7EDACBC68E}"/>
              </a:ext>
            </a:extLst>
          </p:cNvPr>
          <p:cNvSpPr/>
          <p:nvPr/>
        </p:nvSpPr>
        <p:spPr>
          <a:xfrm>
            <a:off x="278295" y="583095"/>
            <a:ext cx="10641495" cy="2062552"/>
          </a:xfrm>
          <a:prstGeom prst="rect">
            <a:avLst/>
          </a:prstGeom>
        </p:spPr>
        <p:txBody>
          <a:bodyPr wrap="square">
            <a:spAutoFit/>
          </a:bodyPr>
          <a:lstStyle/>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Hiervoor neem je de RIE als basis. Deze staat in het verzamelarrangement. Maak hiervoor eerst een account aan (Registreren) zodat je gegevens bewaard blijven. </a:t>
            </a: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Je loopt tegen verschillende knelpunten / risico’s aan op je bedrijf. Binnen dit programma worden er al adviezen gegeven maar je kunt ook in de </a:t>
            </a:r>
            <a:r>
              <a:rPr lang="nl-NL" dirty="0" err="1">
                <a:latin typeface="Calibri" panose="020F0502020204030204" pitchFamily="34" charset="0"/>
                <a:ea typeface="Calibri" panose="020F0502020204030204" pitchFamily="34" charset="0"/>
                <a:cs typeface="Times New Roman" panose="02020603050405020304" pitchFamily="18" charset="0"/>
              </a:rPr>
              <a:t>arbo</a:t>
            </a:r>
            <a:r>
              <a:rPr lang="nl-NL" dirty="0">
                <a:latin typeface="Calibri" panose="020F0502020204030204" pitchFamily="34" charset="0"/>
                <a:ea typeface="Calibri" panose="020F0502020204030204" pitchFamily="34" charset="0"/>
                <a:cs typeface="Times New Roman" panose="02020603050405020304" pitchFamily="18" charset="0"/>
              </a:rPr>
              <a:t>-catalogus verschillende antwoorden en uitleg vinden. Deze beschrijf je ook in het verslag. De catalogus kun je vinden op: </a:t>
            </a:r>
            <a:r>
              <a:rPr lang="nl-NL"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https://www.stigas.nl/agroarbo/sectoroverzicht/</a:t>
            </a:r>
            <a:r>
              <a:rPr lang="nl-NL"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De PowerPoint die je hebt gemaakt over goed werkgeverschap voeg je toe aan het verslag.</a:t>
            </a:r>
          </a:p>
        </p:txBody>
      </p:sp>
      <p:sp>
        <p:nvSpPr>
          <p:cNvPr id="4" name="Rechthoek 3">
            <a:extLst>
              <a:ext uri="{FF2B5EF4-FFF2-40B4-BE49-F238E27FC236}">
                <a16:creationId xmlns:a16="http://schemas.microsoft.com/office/drawing/2014/main" id="{1E4F5A09-7DEE-4543-8028-7B6ABE4B3766}"/>
              </a:ext>
            </a:extLst>
          </p:cNvPr>
          <p:cNvSpPr/>
          <p:nvPr/>
        </p:nvSpPr>
        <p:spPr>
          <a:xfrm>
            <a:off x="278295" y="2645647"/>
            <a:ext cx="10774017" cy="4137095"/>
          </a:xfrm>
          <a:prstGeom prst="rect">
            <a:avLst/>
          </a:prstGeom>
        </p:spPr>
        <p:txBody>
          <a:bodyPr wrap="square">
            <a:spAutoFit/>
          </a:bodyPr>
          <a:lstStyle/>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Verder kijk je nog naar de volgende punten:</a:t>
            </a:r>
          </a:p>
          <a:p>
            <a:pPr marL="342900" lvl="0" indent="-342900">
              <a:lnSpc>
                <a:spcPct val="107000"/>
              </a:lnSpc>
              <a:spcAft>
                <a:spcPts val="0"/>
              </a:spcAft>
              <a:buFont typeface="Symbol" panose="05050102010706020507" pitchFamily="18" charset="2"/>
              <a:buChar char=""/>
            </a:pPr>
            <a:r>
              <a:rPr lang="nl-NL" dirty="0">
                <a:latin typeface="Calibri" panose="020F0502020204030204" pitchFamily="34" charset="0"/>
                <a:ea typeface="Calibri" panose="020F0502020204030204" pitchFamily="34" charset="0"/>
                <a:cs typeface="Times New Roman" panose="02020603050405020304" pitchFamily="18" charset="0"/>
              </a:rPr>
              <a:t>Taakroulatie </a:t>
            </a:r>
            <a:r>
              <a:rPr lang="nl-NL"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https://player.vimeo.com/video/303269522?color&amp;autopause=0&amp;loop=0&amp;muted=0&amp;title=0&amp;portrait=0&amp;byline=0#t</a:t>
            </a:r>
            <a:r>
              <a:rPr lang="nl-NL"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Symbol" panose="05050102010706020507" pitchFamily="18" charset="2"/>
              <a:buChar char=""/>
            </a:pPr>
            <a:r>
              <a:rPr lang="nl-NL" dirty="0">
                <a:latin typeface="Calibri" panose="020F0502020204030204" pitchFamily="34" charset="0"/>
                <a:ea typeface="Calibri" panose="020F0502020204030204" pitchFamily="34" charset="0"/>
                <a:cs typeface="Times New Roman" panose="02020603050405020304" pitchFamily="18" charset="0"/>
              </a:rPr>
              <a:t>Micro pauzes </a:t>
            </a:r>
            <a:r>
              <a:rPr lang="nl-NL"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https://player.vimeo.com/video/303269398?color&amp;autopause=0&amp;loop=0&amp;muted=0&amp;title=0&amp;portrait=0&amp;byline=0#t</a:t>
            </a:r>
            <a:r>
              <a:rPr lang="nl-NL"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Symbol" panose="05050102010706020507" pitchFamily="18" charset="2"/>
              <a:buChar char=""/>
            </a:pPr>
            <a:r>
              <a:rPr lang="nl-NL" dirty="0">
                <a:latin typeface="Calibri" panose="020F0502020204030204" pitchFamily="34" charset="0"/>
                <a:ea typeface="Calibri" panose="020F0502020204030204" pitchFamily="34" charset="0"/>
                <a:cs typeface="Times New Roman" panose="02020603050405020304" pitchFamily="18" charset="0"/>
              </a:rPr>
              <a:t>Preventief Werkplekonderzoek </a:t>
            </a:r>
            <a:r>
              <a:rPr lang="nl-NL"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https://player.vimeo.com/video/303269272?color&amp;autopause=0&amp;loop=0&amp;muted=0&amp;title=0&amp;portrait=0&amp;byline=0#t</a:t>
            </a:r>
            <a:r>
              <a:rPr lang="nl-NL"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nl-NL" dirty="0">
                <a:latin typeface="Calibri" panose="020F0502020204030204" pitchFamily="34" charset="0"/>
                <a:ea typeface="Calibri" panose="020F0502020204030204" pitchFamily="34" charset="0"/>
                <a:cs typeface="Times New Roman" panose="02020603050405020304" pitchFamily="18" charset="0"/>
              </a:rPr>
              <a:t>Preventief Medisch onderzoek (PMO)</a:t>
            </a: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Worden deze punten al toegepast in jouw bedrijf? Vind je nodig dat 1 of enkele punten moeten worden toegepast. Leg duidelijk uit waarom.</a:t>
            </a:r>
          </a:p>
        </p:txBody>
      </p:sp>
    </p:spTree>
    <p:extLst>
      <p:ext uri="{BB962C8B-B14F-4D97-AF65-F5344CB8AC3E}">
        <p14:creationId xmlns:p14="http://schemas.microsoft.com/office/powerpoint/2010/main" val="1897763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F5B212-4D93-4805-A5A7-45598B320B89}"/>
              </a:ext>
            </a:extLst>
          </p:cNvPr>
          <p:cNvSpPr>
            <a:spLocks noGrp="1"/>
          </p:cNvSpPr>
          <p:nvPr>
            <p:ph type="ctrTitle"/>
          </p:nvPr>
        </p:nvSpPr>
        <p:spPr>
          <a:xfrm>
            <a:off x="720000" y="774000"/>
            <a:ext cx="9160600" cy="720000"/>
          </a:xfrm>
        </p:spPr>
        <p:txBody>
          <a:bodyPr/>
          <a:lstStyle/>
          <a:p>
            <a:r>
              <a:rPr lang="nl-NL" dirty="0">
                <a:solidFill>
                  <a:schemeClr val="tx1"/>
                </a:solidFill>
              </a:rPr>
              <a:t>Een vitaal bedrijf is mensenwerk</a:t>
            </a:r>
          </a:p>
        </p:txBody>
      </p:sp>
      <p:pic>
        <p:nvPicPr>
          <p:cNvPr id="6" name="Afbeelding 5">
            <a:extLst>
              <a:ext uri="{FF2B5EF4-FFF2-40B4-BE49-F238E27FC236}">
                <a16:creationId xmlns:a16="http://schemas.microsoft.com/office/drawing/2014/main" id="{E96DDB3D-A078-43A9-9A40-DD34CC1B4160}"/>
              </a:ext>
            </a:extLst>
          </p:cNvPr>
          <p:cNvPicPr>
            <a:picLocks noChangeAspect="1"/>
          </p:cNvPicPr>
          <p:nvPr/>
        </p:nvPicPr>
        <p:blipFill>
          <a:blip r:embed="rId2"/>
          <a:stretch>
            <a:fillRect/>
          </a:stretch>
        </p:blipFill>
        <p:spPr>
          <a:xfrm>
            <a:off x="2614250" y="1494000"/>
            <a:ext cx="5372100" cy="5169925"/>
          </a:xfrm>
          <a:prstGeom prst="rect">
            <a:avLst/>
          </a:prstGeom>
        </p:spPr>
      </p:pic>
    </p:spTree>
    <p:extLst>
      <p:ext uri="{BB962C8B-B14F-4D97-AF65-F5344CB8AC3E}">
        <p14:creationId xmlns:p14="http://schemas.microsoft.com/office/powerpoint/2010/main" val="416626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F5B212-4D93-4805-A5A7-45598B320B89}"/>
              </a:ext>
            </a:extLst>
          </p:cNvPr>
          <p:cNvSpPr>
            <a:spLocks noGrp="1"/>
          </p:cNvSpPr>
          <p:nvPr>
            <p:ph type="ctrTitle"/>
          </p:nvPr>
        </p:nvSpPr>
        <p:spPr>
          <a:xfrm>
            <a:off x="720000" y="774000"/>
            <a:ext cx="9160600" cy="720000"/>
          </a:xfrm>
        </p:spPr>
        <p:txBody>
          <a:bodyPr/>
          <a:lstStyle/>
          <a:p>
            <a:r>
              <a:rPr lang="nl-NL" dirty="0">
                <a:solidFill>
                  <a:schemeClr val="tx1"/>
                </a:solidFill>
              </a:rPr>
              <a:t>Veilig en gezond</a:t>
            </a:r>
          </a:p>
        </p:txBody>
      </p:sp>
      <p:sp>
        <p:nvSpPr>
          <p:cNvPr id="4" name="Tekstvak 3">
            <a:extLst>
              <a:ext uri="{FF2B5EF4-FFF2-40B4-BE49-F238E27FC236}">
                <a16:creationId xmlns:a16="http://schemas.microsoft.com/office/drawing/2014/main" id="{34C1B395-F7E6-4B2F-9DF8-2D91AF4D6983}"/>
              </a:ext>
            </a:extLst>
          </p:cNvPr>
          <p:cNvSpPr txBox="1"/>
          <p:nvPr/>
        </p:nvSpPr>
        <p:spPr>
          <a:xfrm>
            <a:off x="720000" y="2006600"/>
            <a:ext cx="8614500" cy="2585323"/>
          </a:xfrm>
          <a:prstGeom prst="rect">
            <a:avLst/>
          </a:prstGeom>
          <a:noFill/>
        </p:spPr>
        <p:txBody>
          <a:bodyPr wrap="square" rtlCol="0">
            <a:spAutoFit/>
          </a:bodyPr>
          <a:lstStyle/>
          <a:p>
            <a:pPr marL="285750" indent="-285750">
              <a:buFont typeface="Arial" panose="020B0604020202020204" pitchFamily="34" charset="0"/>
              <a:buChar char="•"/>
            </a:pPr>
            <a:r>
              <a:rPr lang="nl-NL" dirty="0"/>
              <a:t>De RIE als basis</a:t>
            </a:r>
          </a:p>
          <a:p>
            <a:pPr marL="285750" indent="-285750">
              <a:buFont typeface="Arial" panose="020B0604020202020204" pitchFamily="34" charset="0"/>
              <a:buChar char="•"/>
            </a:pPr>
            <a:r>
              <a:rPr lang="nl-NL" dirty="0"/>
              <a:t>Taakroulatie</a:t>
            </a:r>
          </a:p>
          <a:p>
            <a:pPr marL="285750" indent="-285750">
              <a:buFont typeface="Arial" panose="020B0604020202020204" pitchFamily="34" charset="0"/>
              <a:buChar char="•"/>
            </a:pPr>
            <a:r>
              <a:rPr lang="nl-NL" dirty="0"/>
              <a:t>Micropauzes en samen lachen</a:t>
            </a:r>
          </a:p>
          <a:p>
            <a:pPr marL="285750" indent="-285750">
              <a:buFont typeface="Arial" panose="020B0604020202020204" pitchFamily="34" charset="0"/>
              <a:buChar char="•"/>
            </a:pPr>
            <a:r>
              <a:rPr lang="nl-NL" dirty="0"/>
              <a:t>Preventief werkplekonderzoek</a:t>
            </a:r>
          </a:p>
          <a:p>
            <a:pPr marL="285750" indent="-285750">
              <a:buFont typeface="Arial" panose="020B0604020202020204" pitchFamily="34" charset="0"/>
              <a:buChar char="•"/>
            </a:pPr>
            <a:r>
              <a:rPr lang="nl-NL" dirty="0"/>
              <a:t>Gebruik Arbo catalogus</a:t>
            </a:r>
          </a:p>
          <a:p>
            <a:pPr marL="285750" indent="-285750">
              <a:buFont typeface="Arial" panose="020B0604020202020204" pitchFamily="34" charset="0"/>
              <a:buChar char="•"/>
            </a:pPr>
            <a:r>
              <a:rPr lang="nl-NL" dirty="0"/>
              <a:t>PMO en de </a:t>
            </a:r>
            <a:r>
              <a:rPr lang="nl-NL" dirty="0" err="1"/>
              <a:t>gezondheidsbus</a:t>
            </a: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2" name="Afbeelding 1">
            <a:extLst>
              <a:ext uri="{FF2B5EF4-FFF2-40B4-BE49-F238E27FC236}">
                <a16:creationId xmlns:a16="http://schemas.microsoft.com/office/drawing/2014/main" id="{2E5A0CC9-2356-4142-8CF4-90121EC5E084}"/>
              </a:ext>
            </a:extLst>
          </p:cNvPr>
          <p:cNvPicPr>
            <a:picLocks noChangeAspect="1"/>
          </p:cNvPicPr>
          <p:nvPr/>
        </p:nvPicPr>
        <p:blipFill>
          <a:blip r:embed="rId2"/>
          <a:stretch>
            <a:fillRect/>
          </a:stretch>
        </p:blipFill>
        <p:spPr>
          <a:xfrm>
            <a:off x="4242391" y="4699651"/>
            <a:ext cx="5766169" cy="1500248"/>
          </a:xfrm>
          <a:prstGeom prst="rect">
            <a:avLst/>
          </a:prstGeom>
        </p:spPr>
      </p:pic>
    </p:spTree>
    <p:extLst>
      <p:ext uri="{BB962C8B-B14F-4D97-AF65-F5344CB8AC3E}">
        <p14:creationId xmlns:p14="http://schemas.microsoft.com/office/powerpoint/2010/main" val="238726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F5B212-4D93-4805-A5A7-45598B320B89}"/>
              </a:ext>
            </a:extLst>
          </p:cNvPr>
          <p:cNvSpPr>
            <a:spLocks noGrp="1"/>
          </p:cNvSpPr>
          <p:nvPr>
            <p:ph type="ctrTitle"/>
          </p:nvPr>
        </p:nvSpPr>
        <p:spPr>
          <a:xfrm>
            <a:off x="720000" y="774000"/>
            <a:ext cx="9160600" cy="720000"/>
          </a:xfrm>
        </p:spPr>
        <p:txBody>
          <a:bodyPr/>
          <a:lstStyle/>
          <a:p>
            <a:r>
              <a:rPr lang="nl-NL" dirty="0">
                <a:solidFill>
                  <a:schemeClr val="tx1"/>
                </a:solidFill>
              </a:rPr>
              <a:t>De RIE als basis</a:t>
            </a:r>
          </a:p>
        </p:txBody>
      </p:sp>
      <p:pic>
        <p:nvPicPr>
          <p:cNvPr id="2" name="Onlinemedia 1" title="De RIE van Stigas">
            <a:hlinkClick r:id="" action="ppaction://media"/>
            <a:extLst>
              <a:ext uri="{FF2B5EF4-FFF2-40B4-BE49-F238E27FC236}">
                <a16:creationId xmlns:a16="http://schemas.microsoft.com/office/drawing/2014/main" id="{053A8E44-FE0D-4589-979B-9F06415E3668}"/>
              </a:ext>
            </a:extLst>
          </p:cNvPr>
          <p:cNvPicPr>
            <a:picLocks noRot="1" noChangeAspect="1"/>
          </p:cNvPicPr>
          <p:nvPr>
            <a:videoFile r:link="rId1"/>
          </p:nvPr>
        </p:nvPicPr>
        <p:blipFill>
          <a:blip r:embed="rId3"/>
          <a:stretch>
            <a:fillRect/>
          </a:stretch>
        </p:blipFill>
        <p:spPr>
          <a:xfrm>
            <a:off x="1669774" y="1847590"/>
            <a:ext cx="8527996" cy="47969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16396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F5B212-4D93-4805-A5A7-45598B320B89}"/>
              </a:ext>
            </a:extLst>
          </p:cNvPr>
          <p:cNvSpPr>
            <a:spLocks noGrp="1"/>
          </p:cNvSpPr>
          <p:nvPr>
            <p:ph type="ctrTitle"/>
          </p:nvPr>
        </p:nvSpPr>
        <p:spPr>
          <a:xfrm>
            <a:off x="720000" y="774000"/>
            <a:ext cx="9160600" cy="720000"/>
          </a:xfrm>
        </p:spPr>
        <p:txBody>
          <a:bodyPr/>
          <a:lstStyle/>
          <a:p>
            <a:r>
              <a:rPr lang="nl-NL" dirty="0">
                <a:solidFill>
                  <a:schemeClr val="tx1"/>
                </a:solidFill>
              </a:rPr>
              <a:t>De RIE als basis</a:t>
            </a:r>
          </a:p>
        </p:txBody>
      </p:sp>
      <p:pic>
        <p:nvPicPr>
          <p:cNvPr id="4" name="Afbeelding 3">
            <a:extLst>
              <a:ext uri="{FF2B5EF4-FFF2-40B4-BE49-F238E27FC236}">
                <a16:creationId xmlns:a16="http://schemas.microsoft.com/office/drawing/2014/main" id="{6F98DC19-9F7D-40EA-82DB-304568D48727}"/>
              </a:ext>
            </a:extLst>
          </p:cNvPr>
          <p:cNvPicPr>
            <a:picLocks noChangeAspect="1"/>
          </p:cNvPicPr>
          <p:nvPr/>
        </p:nvPicPr>
        <p:blipFill>
          <a:blip r:embed="rId2"/>
          <a:stretch>
            <a:fillRect/>
          </a:stretch>
        </p:blipFill>
        <p:spPr>
          <a:xfrm>
            <a:off x="1477926" y="2411066"/>
            <a:ext cx="7208763" cy="2453244"/>
          </a:xfrm>
          <a:prstGeom prst="rect">
            <a:avLst/>
          </a:prstGeom>
        </p:spPr>
      </p:pic>
      <p:pic>
        <p:nvPicPr>
          <p:cNvPr id="5" name="Afbeelding 4">
            <a:extLst>
              <a:ext uri="{FF2B5EF4-FFF2-40B4-BE49-F238E27FC236}">
                <a16:creationId xmlns:a16="http://schemas.microsoft.com/office/drawing/2014/main" id="{9699E840-7914-4DB2-8684-A6E4322A77BA}"/>
              </a:ext>
            </a:extLst>
          </p:cNvPr>
          <p:cNvPicPr>
            <a:picLocks noChangeAspect="1"/>
          </p:cNvPicPr>
          <p:nvPr/>
        </p:nvPicPr>
        <p:blipFill>
          <a:blip r:embed="rId3"/>
          <a:stretch>
            <a:fillRect/>
          </a:stretch>
        </p:blipFill>
        <p:spPr>
          <a:xfrm>
            <a:off x="7085050" y="4040594"/>
            <a:ext cx="2381250" cy="1924050"/>
          </a:xfrm>
          <a:prstGeom prst="rect">
            <a:avLst/>
          </a:prstGeom>
        </p:spPr>
      </p:pic>
    </p:spTree>
    <p:extLst>
      <p:ext uri="{BB962C8B-B14F-4D97-AF65-F5344CB8AC3E}">
        <p14:creationId xmlns:p14="http://schemas.microsoft.com/office/powerpoint/2010/main" val="1975428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F5B212-4D93-4805-A5A7-45598B320B89}"/>
              </a:ext>
            </a:extLst>
          </p:cNvPr>
          <p:cNvSpPr>
            <a:spLocks noGrp="1"/>
          </p:cNvSpPr>
          <p:nvPr>
            <p:ph type="ctrTitle"/>
          </p:nvPr>
        </p:nvSpPr>
        <p:spPr>
          <a:xfrm>
            <a:off x="720000" y="773999"/>
            <a:ext cx="10561144" cy="778353"/>
          </a:xfrm>
        </p:spPr>
        <p:txBody>
          <a:bodyPr/>
          <a:lstStyle/>
          <a:p>
            <a:r>
              <a:rPr lang="nl-NL" dirty="0">
                <a:solidFill>
                  <a:schemeClr val="tx1"/>
                </a:solidFill>
              </a:rPr>
              <a:t>Regelmatig voorkomende werkzaamheden en machineveiligheid</a:t>
            </a:r>
          </a:p>
        </p:txBody>
      </p:sp>
      <p:pic>
        <p:nvPicPr>
          <p:cNvPr id="4" name="Onlinemedia 3" title="Machineveiligheid">
            <a:hlinkClick r:id="" action="ppaction://media"/>
            <a:extLst>
              <a:ext uri="{FF2B5EF4-FFF2-40B4-BE49-F238E27FC236}">
                <a16:creationId xmlns:a16="http://schemas.microsoft.com/office/drawing/2014/main" id="{E53A7E60-187B-4E3B-9E8E-3C91237FD894}"/>
              </a:ext>
            </a:extLst>
          </p:cNvPr>
          <p:cNvPicPr>
            <a:picLocks noRot="1" noChangeAspect="1"/>
          </p:cNvPicPr>
          <p:nvPr>
            <a:videoFile r:link="rId1"/>
          </p:nvPr>
        </p:nvPicPr>
        <p:blipFill>
          <a:blip r:embed="rId3"/>
          <a:stretch>
            <a:fillRect/>
          </a:stretch>
        </p:blipFill>
        <p:spPr>
          <a:xfrm>
            <a:off x="1441852" y="2100595"/>
            <a:ext cx="8186675" cy="4605005"/>
          </a:xfrm>
          <a:prstGeom prst="rect">
            <a:avLst/>
          </a:prstGeom>
        </p:spPr>
      </p:pic>
    </p:spTree>
    <p:extLst>
      <p:ext uri="{BB962C8B-B14F-4D97-AF65-F5344CB8AC3E}">
        <p14:creationId xmlns:p14="http://schemas.microsoft.com/office/powerpoint/2010/main" val="976010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F5B212-4D93-4805-A5A7-45598B320B89}"/>
              </a:ext>
            </a:extLst>
          </p:cNvPr>
          <p:cNvSpPr>
            <a:spLocks noGrp="1"/>
          </p:cNvSpPr>
          <p:nvPr>
            <p:ph type="ctrTitle"/>
          </p:nvPr>
        </p:nvSpPr>
        <p:spPr>
          <a:xfrm>
            <a:off x="720000" y="774000"/>
            <a:ext cx="10561144" cy="820884"/>
          </a:xfrm>
        </p:spPr>
        <p:txBody>
          <a:bodyPr/>
          <a:lstStyle/>
          <a:p>
            <a:r>
              <a:rPr lang="nl-NL" dirty="0">
                <a:solidFill>
                  <a:schemeClr val="tx1"/>
                </a:solidFill>
              </a:rPr>
              <a:t>Regelmatig voorkomende werkzaamheden en machineveiligheid</a:t>
            </a:r>
          </a:p>
        </p:txBody>
      </p:sp>
      <p:sp>
        <p:nvSpPr>
          <p:cNvPr id="6" name="Tekstvak 5">
            <a:extLst>
              <a:ext uri="{FF2B5EF4-FFF2-40B4-BE49-F238E27FC236}">
                <a16:creationId xmlns:a16="http://schemas.microsoft.com/office/drawing/2014/main" id="{6137EE1F-F98D-4481-B081-B140867E760E}"/>
              </a:ext>
            </a:extLst>
          </p:cNvPr>
          <p:cNvSpPr txBox="1"/>
          <p:nvPr/>
        </p:nvSpPr>
        <p:spPr>
          <a:xfrm>
            <a:off x="925033" y="2339163"/>
            <a:ext cx="4359348" cy="923330"/>
          </a:xfrm>
          <a:prstGeom prst="rect">
            <a:avLst/>
          </a:prstGeom>
          <a:noFill/>
        </p:spPr>
        <p:txBody>
          <a:bodyPr wrap="square" rtlCol="0">
            <a:spAutoFit/>
          </a:bodyPr>
          <a:lstStyle/>
          <a:p>
            <a:pPr marL="285750" indent="-285750">
              <a:buFont typeface="Arial" panose="020B0604020202020204" pitchFamily="34" charset="0"/>
              <a:buChar char="•"/>
            </a:pPr>
            <a:r>
              <a:rPr lang="nl-NL" dirty="0"/>
              <a:t>Machineveiligheid</a:t>
            </a:r>
          </a:p>
          <a:p>
            <a:pPr marL="285750" indent="-285750">
              <a:buFont typeface="Arial" panose="020B0604020202020204" pitchFamily="34" charset="0"/>
              <a:buChar char="•"/>
            </a:pPr>
            <a:r>
              <a:rPr lang="nl-NL" dirty="0"/>
              <a:t>Onderhoud</a:t>
            </a:r>
          </a:p>
          <a:p>
            <a:endParaRPr lang="nl-NL" dirty="0"/>
          </a:p>
        </p:txBody>
      </p:sp>
      <p:pic>
        <p:nvPicPr>
          <p:cNvPr id="7" name="Afbeelding 6">
            <a:extLst>
              <a:ext uri="{FF2B5EF4-FFF2-40B4-BE49-F238E27FC236}">
                <a16:creationId xmlns:a16="http://schemas.microsoft.com/office/drawing/2014/main" id="{A25ED8A3-CF56-4656-A26F-80600B11D3CF}"/>
              </a:ext>
            </a:extLst>
          </p:cNvPr>
          <p:cNvPicPr>
            <a:picLocks noChangeAspect="1"/>
          </p:cNvPicPr>
          <p:nvPr/>
        </p:nvPicPr>
        <p:blipFill>
          <a:blip r:embed="rId2"/>
          <a:stretch>
            <a:fillRect/>
          </a:stretch>
        </p:blipFill>
        <p:spPr>
          <a:xfrm>
            <a:off x="1573662" y="2938865"/>
            <a:ext cx="3838310" cy="3753766"/>
          </a:xfrm>
          <a:prstGeom prst="rect">
            <a:avLst/>
          </a:prstGeom>
        </p:spPr>
      </p:pic>
      <p:pic>
        <p:nvPicPr>
          <p:cNvPr id="8" name="Afbeelding 7">
            <a:extLst>
              <a:ext uri="{FF2B5EF4-FFF2-40B4-BE49-F238E27FC236}">
                <a16:creationId xmlns:a16="http://schemas.microsoft.com/office/drawing/2014/main" id="{F28CE25B-99F8-494B-94BC-30BE56A835B2}"/>
              </a:ext>
            </a:extLst>
          </p:cNvPr>
          <p:cNvPicPr>
            <a:picLocks noChangeAspect="1"/>
          </p:cNvPicPr>
          <p:nvPr/>
        </p:nvPicPr>
        <p:blipFill>
          <a:blip r:embed="rId3"/>
          <a:stretch>
            <a:fillRect/>
          </a:stretch>
        </p:blipFill>
        <p:spPr>
          <a:xfrm>
            <a:off x="6780030" y="2466975"/>
            <a:ext cx="2381250" cy="1924050"/>
          </a:xfrm>
          <a:prstGeom prst="rect">
            <a:avLst/>
          </a:prstGeom>
        </p:spPr>
      </p:pic>
    </p:spTree>
    <p:extLst>
      <p:ext uri="{BB962C8B-B14F-4D97-AF65-F5344CB8AC3E}">
        <p14:creationId xmlns:p14="http://schemas.microsoft.com/office/powerpoint/2010/main" val="14991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F5B212-4D93-4805-A5A7-45598B320B89}"/>
              </a:ext>
            </a:extLst>
          </p:cNvPr>
          <p:cNvSpPr>
            <a:spLocks noGrp="1"/>
          </p:cNvSpPr>
          <p:nvPr>
            <p:ph type="ctrTitle"/>
          </p:nvPr>
        </p:nvSpPr>
        <p:spPr>
          <a:xfrm>
            <a:off x="719999" y="774000"/>
            <a:ext cx="9933823" cy="962318"/>
          </a:xfrm>
        </p:spPr>
        <p:txBody>
          <a:bodyPr/>
          <a:lstStyle/>
          <a:p>
            <a:r>
              <a:rPr lang="nl-NL" dirty="0">
                <a:solidFill>
                  <a:schemeClr val="tx1"/>
                </a:solidFill>
              </a:rPr>
              <a:t>Bedrijf, werkinhoud en werkinhoud</a:t>
            </a:r>
          </a:p>
        </p:txBody>
      </p:sp>
      <p:sp>
        <p:nvSpPr>
          <p:cNvPr id="2" name="Tekstvak 1">
            <a:extLst>
              <a:ext uri="{FF2B5EF4-FFF2-40B4-BE49-F238E27FC236}">
                <a16:creationId xmlns:a16="http://schemas.microsoft.com/office/drawing/2014/main" id="{7739E4D1-CA98-4E80-9534-2332EF5AC53B}"/>
              </a:ext>
            </a:extLst>
          </p:cNvPr>
          <p:cNvSpPr txBox="1"/>
          <p:nvPr/>
        </p:nvSpPr>
        <p:spPr>
          <a:xfrm>
            <a:off x="978195" y="2200940"/>
            <a:ext cx="7985052" cy="2031325"/>
          </a:xfrm>
          <a:prstGeom prst="rect">
            <a:avLst/>
          </a:prstGeom>
          <a:noFill/>
        </p:spPr>
        <p:txBody>
          <a:bodyPr wrap="square" rtlCol="0">
            <a:spAutoFit/>
          </a:bodyPr>
          <a:lstStyle/>
          <a:p>
            <a:pPr marL="285750" indent="-285750">
              <a:buFont typeface="Arial" panose="020B0604020202020204" pitchFamily="34" charset="0"/>
              <a:buChar char="•"/>
            </a:pPr>
            <a:r>
              <a:rPr lang="nl-NL" dirty="0"/>
              <a:t>Werksnelheid</a:t>
            </a:r>
          </a:p>
          <a:p>
            <a:pPr marL="285750" indent="-285750">
              <a:buFont typeface="Arial" panose="020B0604020202020204" pitchFamily="34" charset="0"/>
              <a:buChar char="•"/>
            </a:pPr>
            <a:r>
              <a:rPr lang="nl-NL" dirty="0"/>
              <a:t>Zijn er functionerings- en beoordelingsgesprekken</a:t>
            </a:r>
          </a:p>
          <a:p>
            <a:pPr marL="285750" indent="-285750">
              <a:buFont typeface="Arial" panose="020B0604020202020204" pitchFamily="34" charset="0"/>
              <a:buChar char="•"/>
            </a:pPr>
            <a:r>
              <a:rPr lang="nl-NL" dirty="0"/>
              <a:t>Regelmatig werkoverleg?</a:t>
            </a:r>
          </a:p>
          <a:p>
            <a:pPr marL="285750" indent="-285750">
              <a:buFont typeface="Arial" panose="020B0604020202020204" pitchFamily="34" charset="0"/>
              <a:buChar char="•"/>
            </a:pPr>
            <a:r>
              <a:rPr lang="nl-NL" dirty="0"/>
              <a:t>Leidinggevende cursussen gehad in begeleiden medewerkers?</a:t>
            </a:r>
          </a:p>
          <a:p>
            <a:pPr marL="285750" indent="-285750">
              <a:buFont typeface="Arial" panose="020B0604020202020204" pitchFamily="34" charset="0"/>
              <a:buChar char="•"/>
            </a:pPr>
            <a:r>
              <a:rPr lang="nl-NL" dirty="0"/>
              <a:t>Afspraken gemaakt over ongewenst gedrag?</a:t>
            </a:r>
          </a:p>
          <a:p>
            <a:pPr marL="285750" indent="-285750">
              <a:buFont typeface="Arial" panose="020B0604020202020204" pitchFamily="34" charset="0"/>
              <a:buChar char="•"/>
            </a:pPr>
            <a:r>
              <a:rPr lang="nl-NL" dirty="0"/>
              <a:t>Kennen de medewerkers de afspraken?</a:t>
            </a:r>
          </a:p>
          <a:p>
            <a:pPr marL="285750" indent="-285750">
              <a:buFont typeface="Arial" panose="020B0604020202020204" pitchFamily="34" charset="0"/>
              <a:buChar char="•"/>
            </a:pPr>
            <a:r>
              <a:rPr lang="nl-NL" dirty="0"/>
              <a:t>Zijn de werktijden vastgesteld en volgens cao?</a:t>
            </a:r>
          </a:p>
        </p:txBody>
      </p:sp>
      <p:pic>
        <p:nvPicPr>
          <p:cNvPr id="8" name="Afbeelding 7">
            <a:extLst>
              <a:ext uri="{FF2B5EF4-FFF2-40B4-BE49-F238E27FC236}">
                <a16:creationId xmlns:a16="http://schemas.microsoft.com/office/drawing/2014/main" id="{5FC9C81E-2BEA-41F2-8F37-B8B6CC2765AD}"/>
              </a:ext>
            </a:extLst>
          </p:cNvPr>
          <p:cNvPicPr>
            <a:picLocks noChangeAspect="1"/>
          </p:cNvPicPr>
          <p:nvPr/>
        </p:nvPicPr>
        <p:blipFill>
          <a:blip r:embed="rId2"/>
          <a:stretch>
            <a:fillRect/>
          </a:stretch>
        </p:blipFill>
        <p:spPr>
          <a:xfrm>
            <a:off x="6783572" y="3798133"/>
            <a:ext cx="2797581" cy="2797581"/>
          </a:xfrm>
          <a:prstGeom prst="rect">
            <a:avLst/>
          </a:prstGeom>
        </p:spPr>
      </p:pic>
      <p:pic>
        <p:nvPicPr>
          <p:cNvPr id="9" name="Afbeelding 8">
            <a:extLst>
              <a:ext uri="{FF2B5EF4-FFF2-40B4-BE49-F238E27FC236}">
                <a16:creationId xmlns:a16="http://schemas.microsoft.com/office/drawing/2014/main" id="{031CB164-C931-4A25-A86E-2C58FE7F1DE0}"/>
              </a:ext>
            </a:extLst>
          </p:cNvPr>
          <p:cNvPicPr>
            <a:picLocks noChangeAspect="1"/>
          </p:cNvPicPr>
          <p:nvPr/>
        </p:nvPicPr>
        <p:blipFill>
          <a:blip r:embed="rId3"/>
          <a:stretch>
            <a:fillRect/>
          </a:stretch>
        </p:blipFill>
        <p:spPr>
          <a:xfrm>
            <a:off x="2183440" y="4696887"/>
            <a:ext cx="2381250" cy="1924050"/>
          </a:xfrm>
          <a:prstGeom prst="rect">
            <a:avLst/>
          </a:prstGeom>
        </p:spPr>
      </p:pic>
    </p:spTree>
    <p:extLst>
      <p:ext uri="{BB962C8B-B14F-4D97-AF65-F5344CB8AC3E}">
        <p14:creationId xmlns:p14="http://schemas.microsoft.com/office/powerpoint/2010/main" val="250091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F5B212-4D93-4805-A5A7-45598B320B89}"/>
              </a:ext>
            </a:extLst>
          </p:cNvPr>
          <p:cNvSpPr>
            <a:spLocks noGrp="1"/>
          </p:cNvSpPr>
          <p:nvPr>
            <p:ph type="ctrTitle"/>
          </p:nvPr>
        </p:nvSpPr>
        <p:spPr>
          <a:xfrm>
            <a:off x="720000" y="774000"/>
            <a:ext cx="10178372" cy="969740"/>
          </a:xfrm>
        </p:spPr>
        <p:txBody>
          <a:bodyPr/>
          <a:lstStyle/>
          <a:p>
            <a:r>
              <a:rPr lang="nl-NL" dirty="0">
                <a:solidFill>
                  <a:schemeClr val="tx1"/>
                </a:solidFill>
              </a:rPr>
              <a:t>Bedrijfshulpverlening, arbeidsomstandigheden en verzuim</a:t>
            </a:r>
          </a:p>
        </p:txBody>
      </p:sp>
      <p:sp>
        <p:nvSpPr>
          <p:cNvPr id="6" name="Tekstvak 5">
            <a:extLst>
              <a:ext uri="{FF2B5EF4-FFF2-40B4-BE49-F238E27FC236}">
                <a16:creationId xmlns:a16="http://schemas.microsoft.com/office/drawing/2014/main" id="{B9E9DE49-773C-487C-A539-94FCE3E021F9}"/>
              </a:ext>
            </a:extLst>
          </p:cNvPr>
          <p:cNvSpPr txBox="1"/>
          <p:nvPr/>
        </p:nvSpPr>
        <p:spPr>
          <a:xfrm>
            <a:off x="871869" y="2260637"/>
            <a:ext cx="7655442" cy="3139321"/>
          </a:xfrm>
          <a:prstGeom prst="rect">
            <a:avLst/>
          </a:prstGeom>
          <a:noFill/>
        </p:spPr>
        <p:txBody>
          <a:bodyPr wrap="square" rtlCol="0">
            <a:spAutoFit/>
          </a:bodyPr>
          <a:lstStyle/>
          <a:p>
            <a:pPr marL="285750" indent="-285750">
              <a:buFont typeface="Arial" panose="020B0604020202020204" pitchFamily="34" charset="0"/>
              <a:buChar char="•"/>
            </a:pPr>
            <a:r>
              <a:rPr lang="nl-NL" dirty="0"/>
              <a:t>Bedrijfshulpverlening</a:t>
            </a:r>
          </a:p>
          <a:p>
            <a:pPr marL="285750" indent="-285750">
              <a:buFont typeface="Arial" panose="020B0604020202020204" pitchFamily="34" charset="0"/>
              <a:buChar char="•"/>
            </a:pPr>
            <a:r>
              <a:rPr lang="nl-NL" dirty="0"/>
              <a:t>Arbeidsomstandigheden</a:t>
            </a:r>
          </a:p>
          <a:p>
            <a:pPr marL="285750" indent="-285750">
              <a:buFont typeface="Arial" panose="020B0604020202020204" pitchFamily="34" charset="0"/>
              <a:buChar char="•"/>
            </a:pPr>
            <a:r>
              <a:rPr lang="nl-NL" dirty="0"/>
              <a:t>Verzuim</a:t>
            </a:r>
          </a:p>
          <a:p>
            <a:pPr marL="285750" indent="-285750">
              <a:buFont typeface="Arial" panose="020B0604020202020204" pitchFamily="34" charset="0"/>
              <a:buChar char="•"/>
            </a:pPr>
            <a:r>
              <a:rPr lang="nl-NL" dirty="0"/>
              <a:t>Reden verzuim</a:t>
            </a:r>
          </a:p>
          <a:p>
            <a:pPr marL="742950" lvl="1" indent="-285750">
              <a:buFont typeface="Arial" panose="020B0604020202020204" pitchFamily="34" charset="0"/>
              <a:buChar char="•"/>
            </a:pPr>
            <a:r>
              <a:rPr lang="nl-NL" dirty="0"/>
              <a:t>Afnemend werkplezier</a:t>
            </a:r>
          </a:p>
          <a:p>
            <a:pPr marL="742950" lvl="1" indent="-285750">
              <a:buFont typeface="Arial" panose="020B0604020202020204" pitchFamily="34" charset="0"/>
              <a:buChar char="•"/>
            </a:pPr>
            <a:r>
              <a:rPr lang="nl-NL" dirty="0"/>
              <a:t>Onveilig werken</a:t>
            </a:r>
          </a:p>
          <a:p>
            <a:pPr marL="742950" lvl="1" indent="-285750">
              <a:buFont typeface="Arial" panose="020B0604020202020204" pitchFamily="34" charset="0"/>
              <a:buChar char="•"/>
            </a:pPr>
            <a:r>
              <a:rPr lang="nl-NL" dirty="0"/>
              <a:t>Conflict met Collega</a:t>
            </a:r>
          </a:p>
          <a:p>
            <a:pPr marL="742950" lvl="1" indent="-285750">
              <a:buFont typeface="Arial" panose="020B0604020202020204" pitchFamily="34" charset="0"/>
              <a:buChar char="•"/>
            </a:pPr>
            <a:r>
              <a:rPr lang="nl-NL" dirty="0"/>
              <a:t>Privé problemen</a:t>
            </a:r>
          </a:p>
          <a:p>
            <a:pPr marL="742950" lvl="1" indent="-285750">
              <a:buFont typeface="Arial" panose="020B0604020202020204" pitchFamily="34" charset="0"/>
              <a:buChar char="•"/>
            </a:pPr>
            <a:r>
              <a:rPr lang="nl-NL" dirty="0"/>
              <a:t>Financiële problemen</a:t>
            </a:r>
          </a:p>
          <a:p>
            <a:pPr marL="742950" lvl="1" indent="-285750">
              <a:buFont typeface="Arial" panose="020B0604020202020204" pitchFamily="34" charset="0"/>
              <a:buChar char="•"/>
            </a:pPr>
            <a:r>
              <a:rPr lang="nl-NL" dirty="0"/>
              <a:t>Werkdruk</a:t>
            </a:r>
          </a:p>
          <a:p>
            <a:pPr marL="742950" lvl="1" indent="-285750">
              <a:buFont typeface="Arial" panose="020B0604020202020204" pitchFamily="34" charset="0"/>
              <a:buChar char="•"/>
            </a:pPr>
            <a:r>
              <a:rPr lang="nl-NL" dirty="0"/>
              <a:t>Fysieke/psychische klachten</a:t>
            </a:r>
          </a:p>
        </p:txBody>
      </p:sp>
      <p:pic>
        <p:nvPicPr>
          <p:cNvPr id="7" name="Afbeelding 6">
            <a:extLst>
              <a:ext uri="{FF2B5EF4-FFF2-40B4-BE49-F238E27FC236}">
                <a16:creationId xmlns:a16="http://schemas.microsoft.com/office/drawing/2014/main" id="{D19D9290-F0D1-45DC-AE27-2C803136EA8C}"/>
              </a:ext>
            </a:extLst>
          </p:cNvPr>
          <p:cNvPicPr>
            <a:picLocks noChangeAspect="1"/>
          </p:cNvPicPr>
          <p:nvPr/>
        </p:nvPicPr>
        <p:blipFill>
          <a:blip r:embed="rId2"/>
          <a:stretch>
            <a:fillRect/>
          </a:stretch>
        </p:blipFill>
        <p:spPr>
          <a:xfrm>
            <a:off x="4888848" y="3635338"/>
            <a:ext cx="5540717" cy="3222662"/>
          </a:xfrm>
          <a:prstGeom prst="rect">
            <a:avLst/>
          </a:prstGeom>
        </p:spPr>
      </p:pic>
      <p:pic>
        <p:nvPicPr>
          <p:cNvPr id="8" name="Afbeelding 7">
            <a:extLst>
              <a:ext uri="{FF2B5EF4-FFF2-40B4-BE49-F238E27FC236}">
                <a16:creationId xmlns:a16="http://schemas.microsoft.com/office/drawing/2014/main" id="{8FF90804-7535-484A-A648-F4E2B3CB1CB1}"/>
              </a:ext>
            </a:extLst>
          </p:cNvPr>
          <p:cNvPicPr>
            <a:picLocks noChangeAspect="1"/>
          </p:cNvPicPr>
          <p:nvPr/>
        </p:nvPicPr>
        <p:blipFill>
          <a:blip r:embed="rId3"/>
          <a:stretch>
            <a:fillRect/>
          </a:stretch>
        </p:blipFill>
        <p:spPr>
          <a:xfrm>
            <a:off x="7659207" y="2260637"/>
            <a:ext cx="2381250" cy="1924050"/>
          </a:xfrm>
          <a:prstGeom prst="rect">
            <a:avLst/>
          </a:prstGeom>
        </p:spPr>
      </p:pic>
    </p:spTree>
    <p:extLst>
      <p:ext uri="{BB962C8B-B14F-4D97-AF65-F5344CB8AC3E}">
        <p14:creationId xmlns:p14="http://schemas.microsoft.com/office/powerpoint/2010/main" val="88999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mbo zone.potx" id="{0BCAC3F8-4FF1-499E-BA49-5CC313878B9A}" vid="{F13681D8-602E-4945-A6E2-54F6374ECF3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8" ma:contentTypeDescription="Een nieuw document maken." ma:contentTypeScope="" ma:versionID="21f30e843fc08326a90dfcc3df5d88f4">
  <xsd:schema xmlns:xsd="http://www.w3.org/2001/XMLSchema" xmlns:xs="http://www.w3.org/2001/XMLSchema" xmlns:p="http://schemas.microsoft.com/office/2006/metadata/properties" xmlns:ns2="2cb1c85b-b197-48cd-8bb1-fe9e9ee0096b" targetNamespace="http://schemas.microsoft.com/office/2006/metadata/properties" ma:root="true" ma:fieldsID="d1da33989067915997ea0975e1a45331"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DEB92E-8839-4583-849E-AD045989D8D4}">
  <ds:schemaRefs>
    <ds:schemaRef ds:uri="http://schemas.microsoft.com/sharepoint/v3/contenttype/forms"/>
  </ds:schemaRefs>
</ds:datastoreItem>
</file>

<file path=customXml/itemProps2.xml><?xml version="1.0" encoding="utf-8"?>
<ds:datastoreItem xmlns:ds="http://schemas.openxmlformats.org/officeDocument/2006/customXml" ds:itemID="{775C5AF5-3CDE-4D70-A0EA-05C36E99D6E1}">
  <ds:schemaRefs>
    <ds:schemaRef ds:uri="http://purl.org/dc/terms/"/>
    <ds:schemaRef ds:uri="bfe1b49f-1cd4-47d5-a3dc-4ad9ba0da7af"/>
    <ds:schemaRef ds:uri="c2e09757-d42c-4fcd-ae27-c71d4b258210"/>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D84A38A-2183-48D1-B397-3B246C3A0C17}"/>
</file>

<file path=docProps/app.xml><?xml version="1.0" encoding="utf-8"?>
<Properties xmlns="http://schemas.openxmlformats.org/officeDocument/2006/extended-properties" xmlns:vt="http://schemas.openxmlformats.org/officeDocument/2006/docPropsVTypes">
  <Template>Presentatie mbo zone</Template>
  <TotalTime>455</TotalTime>
  <Words>616</Words>
  <Application>Microsoft Office PowerPoint</Application>
  <PresentationFormat>Breedbeeld</PresentationFormat>
  <Paragraphs>72</Paragraphs>
  <Slides>17</Slides>
  <Notes>0</Notes>
  <HiddenSlides>0</HiddenSlides>
  <MMClips>2</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Calibri</vt:lpstr>
      <vt:lpstr>Courier New</vt:lpstr>
      <vt:lpstr>Symbol</vt:lpstr>
      <vt:lpstr>Times New Roman</vt:lpstr>
      <vt:lpstr>Kantoorthema</vt:lpstr>
      <vt:lpstr>PowerPoint-presentatie</vt:lpstr>
      <vt:lpstr>Een vitaal bedrijf is mensenwerk</vt:lpstr>
      <vt:lpstr>Veilig en gezond</vt:lpstr>
      <vt:lpstr>De RIE als basis</vt:lpstr>
      <vt:lpstr>De RIE als basis</vt:lpstr>
      <vt:lpstr>Regelmatig voorkomende werkzaamheden en machineveiligheid</vt:lpstr>
      <vt:lpstr>Regelmatig voorkomende werkzaamheden en machineveiligheid</vt:lpstr>
      <vt:lpstr>Bedrijf, werkinhoud en werkinhoud</vt:lpstr>
      <vt:lpstr>Bedrijfshulpverlening, arbeidsomstandigheden en verzuim</vt:lpstr>
      <vt:lpstr>Bijzondere werkzaamheden en omstandigheden</vt:lpstr>
      <vt:lpstr>Taakroulatie</vt:lpstr>
      <vt:lpstr>Micropauzes en samen lachen</vt:lpstr>
      <vt:lpstr>Preventief werkplekonderzoek</vt:lpstr>
      <vt:lpstr>Arbocatalogus</vt:lpstr>
      <vt:lpstr>PowerPoint-presentatie</vt:lpstr>
      <vt:lpstr>Opdracht:  Risico inventarisatie en evaluatie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Robert Soesman</dc:creator>
  <cp:lastModifiedBy>Edgar Voortman</cp:lastModifiedBy>
  <cp:revision>16</cp:revision>
  <dcterms:created xsi:type="dcterms:W3CDTF">2019-10-14T12:42:43Z</dcterms:created>
  <dcterms:modified xsi:type="dcterms:W3CDTF">2020-12-08T12:20:25Z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